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AD12940B-3EB1-48D3-83DE-7DD7434D3A89}" type="datetimeFigureOut">
              <a:rPr lang="en-US" smtClean="0"/>
              <a:t>3/22/2017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8D590A6B-6513-4B6B-B0E0-F93E4EE2EDDD}" type="slidenum">
              <a:rPr lang="en-US" smtClean="0"/>
              <a:t>‹#›</a:t>
            </a:fld>
            <a:endParaRPr lang="en-US"/>
          </a:p>
        </p:txBody>
      </p:sp>
    </p:spTree>
    <p:extLst>
      <p:ext uri="{BB962C8B-B14F-4D97-AF65-F5344CB8AC3E}">
        <p14:creationId xmlns:p14="http://schemas.microsoft.com/office/powerpoint/2010/main" val="9024372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7170C-39F9-426F-9F43-4C77DCD6F02C}"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7170C-39F9-426F-9F43-4C77DCD6F02C}"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7170C-39F9-426F-9F43-4C77DCD6F02C}"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7170C-39F9-426F-9F43-4C77DCD6F02C}"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7170C-39F9-426F-9F43-4C77DCD6F02C}"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7170C-39F9-426F-9F43-4C77DCD6F02C}" type="datetimeFigureOut">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7170C-39F9-426F-9F43-4C77DCD6F02C}" type="datetimeFigureOut">
              <a:rPr lang="en-US" smtClean="0"/>
              <a:pPr/>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7170C-39F9-426F-9F43-4C77DCD6F02C}" type="datetimeFigureOut">
              <a:rPr lang="en-US" smtClean="0"/>
              <a:pPr/>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7170C-39F9-426F-9F43-4C77DCD6F02C}" type="datetimeFigureOut">
              <a:rPr lang="en-US" smtClean="0"/>
              <a:pPr/>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7170C-39F9-426F-9F43-4C77DCD6F02C}" type="datetimeFigureOut">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7170C-39F9-426F-9F43-4C77DCD6F02C}" type="datetimeFigureOut">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50C3-1A06-4B64-9EA7-75170AB797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7170C-39F9-426F-9F43-4C77DCD6F02C}" type="datetimeFigureOut">
              <a:rPr lang="en-US" smtClean="0"/>
              <a:pPr/>
              <a:t>3/22/2017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350C3-1A06-4B64-9EA7-75170AB79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Chapter 13: Inferences about Comparing Two Populations</a:t>
            </a:r>
            <a:br>
              <a:rPr lang="en-US" sz="3200" dirty="0" smtClean="0"/>
            </a:br>
            <a:endParaRPr lang="en-US" sz="3200" dirty="0"/>
          </a:p>
        </p:txBody>
      </p:sp>
      <p:sp>
        <p:nvSpPr>
          <p:cNvPr id="3" name="Subtitle 2"/>
          <p:cNvSpPr>
            <a:spLocks noGrp="1"/>
          </p:cNvSpPr>
          <p:nvPr>
            <p:ph type="subTitle" idx="1"/>
          </p:nvPr>
        </p:nvSpPr>
        <p:spPr/>
        <p:txBody>
          <a:bodyPr/>
          <a:lstStyle/>
          <a:p>
            <a:r>
              <a:rPr lang="en-US" dirty="0" smtClean="0"/>
              <a:t>Instructor</a:t>
            </a:r>
            <a:r>
              <a:rPr lang="en-US" dirty="0" smtClean="0"/>
              <a:t>: Naveen Abedin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Recap</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dirty="0" smtClean="0"/>
              <a:t>To conduct hypothesis tests for “difference in two population means”, a t-statistic must be used when population means and variances are all unknown. </a:t>
            </a:r>
          </a:p>
          <a:p>
            <a:r>
              <a:rPr lang="en-US" dirty="0" smtClean="0"/>
              <a:t>There are two types of t-statistics: </a:t>
            </a:r>
          </a:p>
          <a:p>
            <a:pPr marL="571500" indent="-571500">
              <a:buFont typeface="+mj-lt"/>
              <a:buAutoNum type="romanLcPeriod"/>
            </a:pPr>
            <a:r>
              <a:rPr lang="en-US" dirty="0" smtClean="0"/>
              <a:t>Equal-variances t-statistic</a:t>
            </a:r>
          </a:p>
          <a:p>
            <a:pPr marL="571500" indent="-571500">
              <a:buFont typeface="+mj-lt"/>
              <a:buAutoNum type="romanLcPeriod"/>
            </a:pPr>
            <a:r>
              <a:rPr lang="en-US" dirty="0" smtClean="0"/>
              <a:t>Unequal-variances t-statistic</a:t>
            </a:r>
          </a:p>
          <a:p>
            <a:pPr marL="571500" indent="-571500"/>
            <a:r>
              <a:rPr lang="en-US" dirty="0" smtClean="0"/>
              <a:t>Since population variances are unknown, we have to conduct a “difference in two population variances” hypothesis test to understand whether the population variances are statistically equal or not. Based on the results, we use the appropriate t-statistic to carry out the “difference of means” hypothesis test.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304800" y="93232"/>
            <a:ext cx="8382000" cy="68409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 1’s statistics</a:t>
            </a:r>
            <a:endParaRPr lang="en-US" dirty="0"/>
          </a:p>
        </p:txBody>
      </p:sp>
      <p:pic>
        <p:nvPicPr>
          <p:cNvPr id="2052" name="Picture 4"/>
          <p:cNvPicPr>
            <a:picLocks noGrp="1" noChangeAspect="1" noChangeArrowheads="1"/>
          </p:cNvPicPr>
          <p:nvPr>
            <p:ph idx="1"/>
          </p:nvPr>
        </p:nvPicPr>
        <p:blipFill>
          <a:blip r:embed="rId2"/>
          <a:srcRect/>
          <a:stretch>
            <a:fillRect/>
          </a:stretch>
        </p:blipFill>
        <p:spPr bwMode="auto">
          <a:xfrm>
            <a:off x="3581400" y="914400"/>
            <a:ext cx="1926698" cy="2008395"/>
          </a:xfrm>
          <a:prstGeom prst="rect">
            <a:avLst/>
          </a:prstGeom>
          <a:noFill/>
          <a:ln w="9525">
            <a:noFill/>
            <a:miter lim="800000"/>
            <a:headEnd/>
            <a:tailEnd/>
          </a:ln>
          <a:effectLst/>
        </p:spPr>
      </p:pic>
      <p:pic>
        <p:nvPicPr>
          <p:cNvPr id="11" name="Picture 8"/>
          <p:cNvPicPr>
            <a:picLocks noChangeAspect="1" noChangeArrowheads="1"/>
          </p:cNvPicPr>
          <p:nvPr/>
        </p:nvPicPr>
        <p:blipFill>
          <a:blip r:embed="rId3"/>
          <a:srcRect/>
          <a:stretch>
            <a:fillRect/>
          </a:stretch>
        </p:blipFill>
        <p:spPr bwMode="auto">
          <a:xfrm>
            <a:off x="609600" y="3048000"/>
            <a:ext cx="8009467" cy="36042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 1: Confidence Interval</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800" dirty="0" smtClean="0"/>
              <a:t>Confidence interval estimate in a two population test estimates the difference between the two means. Here, since population 1 is returns from direct purchase and population 2 is returns from broker purchase, this confidence interval is trying to estimate the difference in returns. </a:t>
            </a:r>
            <a:endParaRPr lang="en-US" sz="2800" dirty="0"/>
          </a:p>
        </p:txBody>
      </p:sp>
      <p:pic>
        <p:nvPicPr>
          <p:cNvPr id="4" name="Picture 2"/>
          <p:cNvPicPr>
            <a:picLocks noChangeAspect="1" noChangeArrowheads="1"/>
          </p:cNvPicPr>
          <p:nvPr/>
        </p:nvPicPr>
        <p:blipFill>
          <a:blip r:embed="rId2"/>
          <a:srcRect/>
          <a:stretch>
            <a:fillRect/>
          </a:stretch>
        </p:blipFill>
        <p:spPr bwMode="auto">
          <a:xfrm>
            <a:off x="304800" y="4267200"/>
            <a:ext cx="8534400" cy="16802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srcRect/>
          <a:stretch>
            <a:fillRect/>
          </a:stretch>
        </p:blipFill>
        <p:spPr bwMode="auto">
          <a:xfrm>
            <a:off x="228600" y="228600"/>
            <a:ext cx="8915400" cy="3036171"/>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228600" y="3200400"/>
            <a:ext cx="8686800" cy="644262"/>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3581400" y="4114800"/>
            <a:ext cx="1865498"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 2’s statistics</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228599" y="1219200"/>
            <a:ext cx="8763001" cy="2743200"/>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228600" y="4038600"/>
            <a:ext cx="8733934" cy="2590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Some pointers to note</a:t>
            </a:r>
            <a:endParaRPr lang="en-US" dirty="0"/>
          </a:p>
        </p:txBody>
      </p:sp>
      <p:sp>
        <p:nvSpPr>
          <p:cNvPr id="3" name="Content Placeholder 2"/>
          <p:cNvSpPr>
            <a:spLocks noGrp="1"/>
          </p:cNvSpPr>
          <p:nvPr>
            <p:ph idx="1"/>
          </p:nvPr>
        </p:nvSpPr>
        <p:spPr>
          <a:xfrm>
            <a:off x="457200" y="1219200"/>
            <a:ext cx="8229600" cy="5181600"/>
          </a:xfrm>
        </p:spPr>
        <p:txBody>
          <a:bodyPr>
            <a:normAutofit/>
          </a:bodyPr>
          <a:lstStyle/>
          <a:p>
            <a:r>
              <a:rPr lang="en-US" dirty="0" smtClean="0"/>
              <a:t>Both the equal-variances test statistic and the unequal variances test statistic requires the population to be normally distributed.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Some pointers to note (cont.)</a:t>
            </a:r>
            <a:endParaRPr lang="en-US" dirty="0"/>
          </a:p>
        </p:txBody>
      </p:sp>
      <p:sp>
        <p:nvSpPr>
          <p:cNvPr id="3" name="Content Placeholder 2"/>
          <p:cNvSpPr>
            <a:spLocks noGrp="1"/>
          </p:cNvSpPr>
          <p:nvPr>
            <p:ph idx="1"/>
          </p:nvPr>
        </p:nvSpPr>
        <p:spPr>
          <a:xfrm>
            <a:off x="381000" y="838200"/>
            <a:ext cx="8305800" cy="5181600"/>
          </a:xfrm>
        </p:spPr>
        <p:txBody>
          <a:bodyPr>
            <a:noAutofit/>
          </a:bodyPr>
          <a:lstStyle/>
          <a:p>
            <a:r>
              <a:rPr lang="en-US" sz="2200" dirty="0" smtClean="0"/>
              <a:t>As seen before, the test statistic to be used for a “difference in population means” test depends on whether or not the population variances are statistically equal or unequal. It is, however, more advantageous to pool sample data under the assumption that the two samples were drawn from populations with a common variance. Combining the samples increases the accuracy of the estimate. This is especially desirable in situations when one or both of the samples are not large enough. </a:t>
            </a:r>
          </a:p>
          <a:p>
            <a:r>
              <a:rPr lang="en-US" sz="2200" dirty="0" smtClean="0"/>
              <a:t>The pooled variance estimator is said to be an exact procedure, meaning the underlying calculations are perfectly accurate if the assumptions are true. </a:t>
            </a:r>
          </a:p>
          <a:p>
            <a:r>
              <a:rPr lang="en-US" sz="2200" dirty="0" smtClean="0"/>
              <a:t>It is consistent with other statistical procedures like ANOVA and regression, meaning is we use pooled variance the conclusions would be exactly the same as any one of these other procedures mentioned. </a:t>
            </a:r>
          </a:p>
          <a:p>
            <a:r>
              <a:rPr lang="en-US" sz="2200" dirty="0" smtClean="0"/>
              <a:t>Be warned: we can get very misleading results if used in the wrong situation. </a:t>
            </a:r>
            <a:endParaRPr 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355</Words>
  <Application>Microsoft Office PowerPoint</Application>
  <PresentationFormat>On-screen Show (4:3)</PresentationFormat>
  <Paragraphs>19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Chapter 13: Inferences about Comparing Two Populations </vt:lpstr>
      <vt:lpstr>Recap</vt:lpstr>
      <vt:lpstr>PowerPoint Presentation</vt:lpstr>
      <vt:lpstr>Example 1’s statistics</vt:lpstr>
      <vt:lpstr>Example 1: Confidence Interval</vt:lpstr>
      <vt:lpstr>PowerPoint Presentation</vt:lpstr>
      <vt:lpstr>Example 2’s statistics</vt:lpstr>
      <vt:lpstr>Some pointers to note</vt:lpstr>
      <vt:lpstr>Some pointers to note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Inferences about Comparing Two Populations Lecture 8b</dc:title>
  <dc:creator>Naveen Abedin</dc:creator>
  <cp:lastModifiedBy>HP</cp:lastModifiedBy>
  <cp:revision>58</cp:revision>
  <dcterms:created xsi:type="dcterms:W3CDTF">2015-11-12T04:23:45Z</dcterms:created>
  <dcterms:modified xsi:type="dcterms:W3CDTF">2017-03-22T04:24:39Z</dcterms:modified>
</cp:coreProperties>
</file>