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72" r:id="rId3"/>
    <p:sldId id="258" r:id="rId4"/>
    <p:sldId id="257" r:id="rId5"/>
    <p:sldId id="262" r:id="rId6"/>
    <p:sldId id="259" r:id="rId7"/>
    <p:sldId id="260" r:id="rId8"/>
    <p:sldId id="261" r:id="rId9"/>
    <p:sldId id="263" r:id="rId10"/>
    <p:sldId id="264" r:id="rId11"/>
    <p:sldId id="265" r:id="rId12"/>
    <p:sldId id="266" r:id="rId13"/>
    <p:sldId id="267" r:id="rId14"/>
    <p:sldId id="268" r:id="rId15"/>
    <p:sldId id="269" r:id="rId16"/>
    <p:sldId id="270" r:id="rId17"/>
    <p:sldId id="274" r:id="rId18"/>
    <p:sldId id="271" r:id="rId19"/>
    <p:sldId id="273" r:id="rId2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2F580BCD-EC54-4933-B1C3-C32F2BBF88B9}" type="datetimeFigureOut">
              <a:rPr lang="en-US" smtClean="0"/>
              <a:pPr/>
              <a:t>3/6/2017</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F04C7F61-790F-420A-B79C-69F8B929D562}" type="slidenum">
              <a:rPr lang="en-US" smtClean="0"/>
              <a:pPr/>
              <a:t>‹#›</a:t>
            </a:fld>
            <a:endParaRPr lang="en-US"/>
          </a:p>
        </p:txBody>
      </p:sp>
    </p:spTree>
    <p:extLst>
      <p:ext uri="{BB962C8B-B14F-4D97-AF65-F5344CB8AC3E}">
        <p14:creationId xmlns:p14="http://schemas.microsoft.com/office/powerpoint/2010/main" val="35759267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374300-B0A3-437D-B3B0-B650E47966C2}"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A2FF1-6D7B-4488-BF95-21886E325A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74300-B0A3-437D-B3B0-B650E47966C2}"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A2FF1-6D7B-4488-BF95-21886E325A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74300-B0A3-437D-B3B0-B650E47966C2}"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A2FF1-6D7B-4488-BF95-21886E325A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74300-B0A3-437D-B3B0-B650E47966C2}"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A2FF1-6D7B-4488-BF95-21886E325A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374300-B0A3-437D-B3B0-B650E47966C2}"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A2FF1-6D7B-4488-BF95-21886E325A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374300-B0A3-437D-B3B0-B650E47966C2}"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A2FF1-6D7B-4488-BF95-21886E325A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374300-B0A3-437D-B3B0-B650E47966C2}" type="datetimeFigureOut">
              <a:rPr lang="en-US" smtClean="0"/>
              <a:pPr/>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5A2FF1-6D7B-4488-BF95-21886E325A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374300-B0A3-437D-B3B0-B650E47966C2}" type="datetimeFigureOut">
              <a:rPr lang="en-US" smtClean="0"/>
              <a:pPr/>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5A2FF1-6D7B-4488-BF95-21886E325A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374300-B0A3-437D-B3B0-B650E47966C2}" type="datetimeFigureOut">
              <a:rPr lang="en-US" smtClean="0"/>
              <a:pPr/>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5A2FF1-6D7B-4488-BF95-21886E325A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74300-B0A3-437D-B3B0-B650E47966C2}"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A2FF1-6D7B-4488-BF95-21886E325A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74300-B0A3-437D-B3B0-B650E47966C2}"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A2FF1-6D7B-4488-BF95-21886E325A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74300-B0A3-437D-B3B0-B650E47966C2}" type="datetimeFigureOut">
              <a:rPr lang="en-US" smtClean="0"/>
              <a:pPr/>
              <a:t>3/6/2017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2FF1-6D7B-4488-BF95-21886E325A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Chapter 13: Inferences about Comparing Two Populations</a:t>
            </a:r>
            <a:br>
              <a:rPr lang="en-US" sz="3600" dirty="0" smtClean="0"/>
            </a:br>
            <a:r>
              <a:rPr lang="en-US" dirty="0" smtClean="0"/>
              <a:t>Lecture </a:t>
            </a:r>
            <a:r>
              <a:rPr lang="en-US" dirty="0" smtClean="0"/>
              <a:t>7a</a:t>
            </a:r>
            <a:endParaRPr lang="en-US" dirty="0"/>
          </a:p>
        </p:txBody>
      </p:sp>
      <p:sp>
        <p:nvSpPr>
          <p:cNvPr id="3" name="Subtitle 2"/>
          <p:cNvSpPr>
            <a:spLocks noGrp="1"/>
          </p:cNvSpPr>
          <p:nvPr>
            <p:ph type="subTitle" idx="1"/>
          </p:nvPr>
        </p:nvSpPr>
        <p:spPr/>
        <p:txBody>
          <a:bodyPr/>
          <a:lstStyle/>
          <a:p>
            <a:r>
              <a:rPr lang="en-US" dirty="0" smtClean="0"/>
              <a:t>Instructor</a:t>
            </a:r>
            <a:r>
              <a:rPr lang="en-US" dirty="0" smtClean="0"/>
              <a:t>: Naveen Abedin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600" dirty="0" smtClean="0"/>
              <a:t>Difference between two means: Independent Samples (cont.)</a:t>
            </a:r>
            <a:endParaRPr lang="en-US" sz="3600" dirty="0"/>
          </a:p>
        </p:txBody>
      </p:sp>
      <p:sp>
        <p:nvSpPr>
          <p:cNvPr id="3" name="Content Placeholder 2"/>
          <p:cNvSpPr>
            <a:spLocks noGrp="1"/>
          </p:cNvSpPr>
          <p:nvPr>
            <p:ph idx="1"/>
          </p:nvPr>
        </p:nvSpPr>
        <p:spPr>
          <a:xfrm>
            <a:off x="457200" y="1371600"/>
            <a:ext cx="8229600" cy="5181600"/>
          </a:xfrm>
        </p:spPr>
        <p:txBody>
          <a:bodyPr/>
          <a:lstStyle/>
          <a:p>
            <a:r>
              <a:rPr lang="en-US" dirty="0" smtClean="0"/>
              <a:t>When population variances are unknown, the best estimators for these are sample variances. </a:t>
            </a:r>
          </a:p>
          <a:p>
            <a:r>
              <a:rPr lang="en-US" dirty="0" smtClean="0"/>
              <a:t>When population variances are unknown, then the sampling distribution to conduct the hypotheses tests are Student t Distributed. </a:t>
            </a:r>
          </a:p>
          <a:p>
            <a:r>
              <a:rPr lang="en-US" b="1" dirty="0" smtClean="0"/>
              <a:t>The test statistic, t, depends on whether the variances of the two populations are equal or unequal. </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dirty="0" smtClean="0"/>
              <a:t>Difference between two means: Independent Samples (cont.)</a:t>
            </a:r>
            <a:endParaRPr lang="en-US" sz="3200" dirty="0"/>
          </a:p>
        </p:txBody>
      </p:sp>
      <p:sp>
        <p:nvSpPr>
          <p:cNvPr id="12" name="Content Placeholder 11"/>
          <p:cNvSpPr>
            <a:spLocks noGrp="1"/>
          </p:cNvSpPr>
          <p:nvPr>
            <p:ph idx="1"/>
          </p:nvPr>
        </p:nvSpPr>
        <p:spPr>
          <a:xfrm>
            <a:off x="457200" y="1600200"/>
            <a:ext cx="8229600" cy="5029200"/>
          </a:xfrm>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pPr>
              <a:buNone/>
            </a:pPr>
            <a:endParaRPr lang="en-US" dirty="0"/>
          </a:p>
          <a:p>
            <a:endParaRPr lang="en-US" dirty="0" smtClean="0"/>
          </a:p>
          <a:p>
            <a:r>
              <a:rPr lang="en-US" dirty="0" smtClean="0"/>
              <a:t>     is known as the pooled variance estimator. </a:t>
            </a:r>
            <a:endParaRPr lang="en-US" dirty="0"/>
          </a:p>
        </p:txBody>
      </p:sp>
      <p:pic>
        <p:nvPicPr>
          <p:cNvPr id="13" name="Picture 8"/>
          <p:cNvPicPr>
            <a:picLocks noChangeAspect="1" noChangeArrowheads="1"/>
          </p:cNvPicPr>
          <p:nvPr/>
        </p:nvPicPr>
        <p:blipFill>
          <a:blip r:embed="rId2"/>
          <a:srcRect/>
          <a:stretch>
            <a:fillRect/>
          </a:stretch>
        </p:blipFill>
        <p:spPr bwMode="auto">
          <a:xfrm>
            <a:off x="0" y="1600200"/>
            <a:ext cx="9144000" cy="4114800"/>
          </a:xfrm>
          <a:prstGeom prst="rect">
            <a:avLst/>
          </a:prstGeom>
          <a:noFill/>
          <a:ln w="9525">
            <a:noFill/>
            <a:miter lim="800000"/>
            <a:headEnd/>
            <a:tailEnd/>
          </a:ln>
          <a:effectLst/>
        </p:spPr>
      </p:pic>
      <p:sp>
        <p:nvSpPr>
          <p:cNvPr id="2049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9" name="Picture 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62000" y="5791200"/>
            <a:ext cx="457200" cy="70658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t>Difference between two means: Independent Samples (cont.)</a:t>
            </a:r>
            <a:endParaRPr lang="en-US" sz="3200" dirty="0"/>
          </a:p>
        </p:txBody>
      </p:sp>
      <p:sp>
        <p:nvSpPr>
          <p:cNvPr id="3" name="Content Placeholder 2"/>
          <p:cNvSpPr>
            <a:spLocks noGrp="1"/>
          </p:cNvSpPr>
          <p:nvPr>
            <p:ph idx="1"/>
          </p:nvPr>
        </p:nvSpPr>
        <p:spPr>
          <a:xfrm>
            <a:off x="457200" y="1447800"/>
            <a:ext cx="8229600" cy="5181600"/>
          </a:xfrm>
        </p:spPr>
        <p:txBody>
          <a:bodyPr>
            <a:normAutofit/>
          </a:bodyPr>
          <a:lstStyle/>
          <a:p>
            <a:r>
              <a:rPr lang="en-US" dirty="0" smtClean="0"/>
              <a:t>The pooled variance estimator       is the weighted average of two sample variances, where the number of degrees of freedom in each sample is used as weights.  </a:t>
            </a:r>
          </a:p>
          <a:p>
            <a:r>
              <a:rPr lang="en-US" dirty="0" smtClean="0"/>
              <a:t>The requirement for using this method is that the population variances are equal</a:t>
            </a:r>
          </a:p>
          <a:p>
            <a:r>
              <a:rPr lang="en-US" dirty="0" smtClean="0"/>
              <a:t>The test statistic is Student t distributed with degrees of freedom                        . The statistic is called equal-variances test statistic. </a:t>
            </a:r>
            <a:endParaRPr lang="en-US"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19800" y="1447800"/>
            <a:ext cx="394447" cy="609599"/>
          </a:xfrm>
          <a:prstGeom prst="rect">
            <a:avLst/>
          </a:prstGeom>
          <a:noFill/>
        </p:spPr>
      </p:pic>
      <p:sp>
        <p:nvSpPr>
          <p:cNvPr id="2355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705600" y="3962400"/>
            <a:ext cx="1371600" cy="544106"/>
          </a:xfrm>
          <a:prstGeom prst="rect">
            <a:avLst/>
          </a:prstGeom>
          <a:noFill/>
        </p:spPr>
      </p:pic>
      <p:sp>
        <p:nvSpPr>
          <p:cNvPr id="23557" name="Rectangle 5"/>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5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8"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191000" y="5105400"/>
            <a:ext cx="2133600" cy="583019"/>
          </a:xfrm>
          <a:prstGeom prst="rect">
            <a:avLst/>
          </a:prstGeom>
          <a:noFill/>
        </p:spPr>
      </p:pic>
      <p:sp>
        <p:nvSpPr>
          <p:cNvPr id="23560" name="Rectangle 8"/>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Difference between two means: Independent Samples (cont.)</a:t>
            </a:r>
            <a:endParaRPr lang="en-US" sz="3600" dirty="0"/>
          </a:p>
        </p:txBody>
      </p:sp>
      <p:sp>
        <p:nvSpPr>
          <p:cNvPr id="3" name="Content Placeholder 2"/>
          <p:cNvSpPr>
            <a:spLocks noGrp="1"/>
          </p:cNvSpPr>
          <p:nvPr>
            <p:ph idx="1"/>
          </p:nvPr>
        </p:nvSpPr>
        <p:spPr/>
        <p:txBody>
          <a:bodyPr/>
          <a:lstStyle/>
          <a:p>
            <a:r>
              <a:rPr lang="en-US" dirty="0" smtClean="0"/>
              <a:t>The interval estimator for equal variances case is:</a:t>
            </a:r>
          </a:p>
          <a:p>
            <a:endParaRPr lang="en-US" dirty="0"/>
          </a:p>
        </p:txBody>
      </p:sp>
      <p:pic>
        <p:nvPicPr>
          <p:cNvPr id="24578" name="Picture 2"/>
          <p:cNvPicPr>
            <a:picLocks noChangeAspect="1" noChangeArrowheads="1"/>
          </p:cNvPicPr>
          <p:nvPr/>
        </p:nvPicPr>
        <p:blipFill>
          <a:blip r:embed="rId2"/>
          <a:srcRect/>
          <a:stretch>
            <a:fillRect/>
          </a:stretch>
        </p:blipFill>
        <p:spPr bwMode="auto">
          <a:xfrm>
            <a:off x="228600" y="3276600"/>
            <a:ext cx="8534400" cy="16802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dirty="0" smtClean="0"/>
              <a:t>Difference between two means: Independent Samples (cont.)</a:t>
            </a:r>
            <a:endParaRPr lang="en-US" sz="2800" dirty="0"/>
          </a:p>
        </p:txBody>
      </p:sp>
      <p:pic>
        <p:nvPicPr>
          <p:cNvPr id="25602" name="Picture 2"/>
          <p:cNvPicPr>
            <a:picLocks noGrp="1" noChangeAspect="1" noChangeArrowheads="1"/>
          </p:cNvPicPr>
          <p:nvPr>
            <p:ph idx="1"/>
          </p:nvPr>
        </p:nvPicPr>
        <p:blipFill>
          <a:blip r:embed="rId2"/>
          <a:srcRect/>
          <a:stretch>
            <a:fillRect/>
          </a:stretch>
        </p:blipFill>
        <p:spPr bwMode="auto">
          <a:xfrm>
            <a:off x="152400" y="1219200"/>
            <a:ext cx="8858058" cy="2762040"/>
          </a:xfrm>
          <a:prstGeom prst="rect">
            <a:avLst/>
          </a:prstGeom>
          <a:noFill/>
          <a:ln w="9525">
            <a:noFill/>
            <a:miter lim="800000"/>
            <a:headEnd/>
            <a:tailEnd/>
          </a:ln>
          <a:effectLst/>
        </p:spPr>
      </p:pic>
      <p:pic>
        <p:nvPicPr>
          <p:cNvPr id="25603" name="Picture 3"/>
          <p:cNvPicPr>
            <a:picLocks noChangeAspect="1" noChangeArrowheads="1"/>
          </p:cNvPicPr>
          <p:nvPr/>
        </p:nvPicPr>
        <p:blipFill>
          <a:blip r:embed="rId3"/>
          <a:srcRect/>
          <a:stretch>
            <a:fillRect/>
          </a:stretch>
        </p:blipFill>
        <p:spPr bwMode="auto">
          <a:xfrm>
            <a:off x="228600" y="4038600"/>
            <a:ext cx="8733934" cy="25908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500" dirty="0" smtClean="0"/>
              <a:t>Difference between two means: Independent Samples (cont.)</a:t>
            </a:r>
            <a:endParaRPr lang="en-US" sz="2500" dirty="0"/>
          </a:p>
        </p:txBody>
      </p:sp>
      <p:sp>
        <p:nvSpPr>
          <p:cNvPr id="3" name="Content Placeholder 2"/>
          <p:cNvSpPr>
            <a:spLocks noGrp="1"/>
          </p:cNvSpPr>
          <p:nvPr>
            <p:ph idx="1"/>
          </p:nvPr>
        </p:nvSpPr>
        <p:spPr>
          <a:xfrm>
            <a:off x="457200" y="1143000"/>
            <a:ext cx="8229600" cy="5410200"/>
          </a:xfrm>
        </p:spPr>
        <p:txBody>
          <a:bodyPr>
            <a:normAutofit fontScale="85000" lnSpcReduction="20000"/>
          </a:bodyPr>
          <a:lstStyle/>
          <a:p>
            <a:r>
              <a:rPr lang="en-US" dirty="0" smtClean="0"/>
              <a:t>Therefore, the test statistic for the difference of means test depends on whether the population variances are statistically equal or not. </a:t>
            </a:r>
          </a:p>
          <a:p>
            <a:r>
              <a:rPr lang="en-US" dirty="0" smtClean="0"/>
              <a:t>However, we do not have any knowledge on what the values of population variances are, thus we cannot readily observe if the variances are equal or unequal. To resolve this issue, we have to carry out a difference in population variances hypothesis test.</a:t>
            </a:r>
          </a:p>
          <a:p>
            <a:r>
              <a:rPr lang="en-US" dirty="0" smtClean="0"/>
              <a:t>If  the test indicates that there is enough statistical evidence present to infer that the variances equal, then we have to use the pooled variance estimator to compute the equal-variances test statistic. If the test indicates that the evidence points towards unequal population variances, then we have to use the unequal-variances test statistic.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600" dirty="0" smtClean="0"/>
              <a:t>Difference between two means: Independent Samples (cont.)</a:t>
            </a:r>
            <a:endParaRPr lang="en-US" sz="3600" dirty="0"/>
          </a:p>
        </p:txBody>
      </p:sp>
      <p:sp>
        <p:nvSpPr>
          <p:cNvPr id="3" name="Content Placeholder 2"/>
          <p:cNvSpPr>
            <a:spLocks noGrp="1"/>
          </p:cNvSpPr>
          <p:nvPr>
            <p:ph idx="1"/>
          </p:nvPr>
        </p:nvSpPr>
        <p:spPr>
          <a:xfrm>
            <a:off x="457200" y="1447800"/>
            <a:ext cx="8229600" cy="4678363"/>
          </a:xfrm>
        </p:spPr>
        <p:txBody>
          <a:bodyPr/>
          <a:lstStyle/>
          <a:p>
            <a:r>
              <a:rPr lang="en-US" dirty="0" smtClean="0"/>
              <a:t>Since population variances are unknown, sample variances have to be used to conduct a hypothesis test to see if there is sufficient statistical evidence to infer the population variances are different. </a:t>
            </a:r>
          </a:p>
          <a:p>
            <a:r>
              <a:rPr lang="en-US" dirty="0" smtClean="0"/>
              <a:t>The Hypothesis Test for </a:t>
            </a:r>
            <a:r>
              <a:rPr lang="en-US" b="1" u="sng" dirty="0" smtClean="0"/>
              <a:t>difference in population variances</a:t>
            </a:r>
            <a:r>
              <a:rPr lang="en-US" dirty="0" smtClean="0"/>
              <a:t> uses a test statistic that follows the F-distribution.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1800" b="1" dirty="0" smtClean="0">
                <a:solidFill>
                  <a:srgbClr val="FF0000"/>
                </a:solidFill>
              </a:rPr>
              <a:t>Steps for carrying out Hypothesis Test for Difference in Population Means: Independent Sample</a:t>
            </a:r>
            <a:endParaRPr lang="en-US" sz="1800" b="1" dirty="0">
              <a:solidFill>
                <a:srgbClr val="FF0000"/>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76200" y="755251"/>
            <a:ext cx="8811159" cy="61027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Hypothesis Test for Difference in Population Variances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smtClean="0"/>
          </a:p>
          <a:p>
            <a:endParaRPr lang="en-US" dirty="0" smtClean="0"/>
          </a:p>
          <a:p>
            <a:endParaRPr lang="en-US" dirty="0" smtClean="0"/>
          </a:p>
          <a:p>
            <a:r>
              <a:rPr lang="en-US" dirty="0" smtClean="0"/>
              <a:t>The test statistic follows the F-distribution:</a:t>
            </a:r>
          </a:p>
          <a:p>
            <a:endParaRPr lang="en-US" dirty="0" smtClean="0"/>
          </a:p>
          <a:p>
            <a:endParaRPr lang="en-US" dirty="0" smtClean="0"/>
          </a:p>
          <a:p>
            <a:r>
              <a:rPr lang="en-US" dirty="0" smtClean="0"/>
              <a:t>Rejection Region: </a:t>
            </a:r>
          </a:p>
          <a:p>
            <a:endParaRPr lang="en-US" dirty="0"/>
          </a:p>
        </p:txBody>
      </p:sp>
      <p:pic>
        <p:nvPicPr>
          <p:cNvPr id="1026" name="Picture 2"/>
          <p:cNvPicPr>
            <a:picLocks noChangeAspect="1" noChangeArrowheads="1"/>
          </p:cNvPicPr>
          <p:nvPr/>
        </p:nvPicPr>
        <p:blipFill>
          <a:blip r:embed="rId2"/>
          <a:srcRect/>
          <a:stretch>
            <a:fillRect/>
          </a:stretch>
        </p:blipFill>
        <p:spPr bwMode="auto">
          <a:xfrm>
            <a:off x="3200400" y="1981200"/>
            <a:ext cx="2971800" cy="1402533"/>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54517" y="4191000"/>
            <a:ext cx="8660883" cy="805580"/>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3733800" y="5257800"/>
            <a:ext cx="4771541" cy="9143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Example 1</a:t>
            </a:r>
            <a:endParaRPr lang="en-US" dirty="0"/>
          </a:p>
        </p:txBody>
      </p:sp>
      <p:sp>
        <p:nvSpPr>
          <p:cNvPr id="3" name="Content Placeholder 2"/>
          <p:cNvSpPr>
            <a:spLocks noGrp="1"/>
          </p:cNvSpPr>
          <p:nvPr>
            <p:ph idx="1"/>
          </p:nvPr>
        </p:nvSpPr>
        <p:spPr>
          <a:xfrm>
            <a:off x="304800" y="1219200"/>
            <a:ext cx="8534400" cy="5410200"/>
          </a:xfrm>
        </p:spPr>
        <p:txBody>
          <a:bodyPr>
            <a:normAutofit fontScale="92500" lnSpcReduction="20000"/>
          </a:bodyPr>
          <a:lstStyle/>
          <a:p>
            <a:r>
              <a:rPr lang="en-US" dirty="0" smtClean="0"/>
              <a:t>A dataset contains 282 ceramic strength measurements for two batches of material. </a:t>
            </a:r>
          </a:p>
          <a:p>
            <a:r>
              <a:rPr lang="en-US" dirty="0" smtClean="0"/>
              <a:t>Batch 1</a:t>
            </a:r>
          </a:p>
          <a:p>
            <a:pPr>
              <a:buFont typeface="Wingdings" pitchFamily="2" charset="2"/>
              <a:buChar char="Ø"/>
            </a:pPr>
            <a:r>
              <a:rPr lang="en-US" dirty="0" smtClean="0"/>
              <a:t>Number of </a:t>
            </a:r>
            <a:r>
              <a:rPr lang="en-US" dirty="0" err="1" smtClean="0"/>
              <a:t>obs</a:t>
            </a:r>
            <a:r>
              <a:rPr lang="en-US" dirty="0" smtClean="0"/>
              <a:t>: 141</a:t>
            </a:r>
          </a:p>
          <a:p>
            <a:pPr>
              <a:buFont typeface="Wingdings" pitchFamily="2" charset="2"/>
              <a:buChar char="Ø"/>
            </a:pPr>
            <a:r>
              <a:rPr lang="en-US" dirty="0" smtClean="0"/>
              <a:t>Sample mean: 688.99</a:t>
            </a:r>
          </a:p>
          <a:p>
            <a:pPr>
              <a:buFont typeface="Wingdings" pitchFamily="2" charset="2"/>
              <a:buChar char="Ø"/>
            </a:pPr>
            <a:r>
              <a:rPr lang="en-US" dirty="0" smtClean="0"/>
              <a:t>Sample standard deviation: 65.55</a:t>
            </a:r>
          </a:p>
          <a:p>
            <a:r>
              <a:rPr lang="en-US" dirty="0" smtClean="0"/>
              <a:t>Batch 2</a:t>
            </a:r>
          </a:p>
          <a:p>
            <a:pPr>
              <a:buFont typeface="Wingdings" pitchFamily="2" charset="2"/>
              <a:buChar char="Ø"/>
            </a:pPr>
            <a:r>
              <a:rPr lang="en-US" dirty="0" smtClean="0"/>
              <a:t>Number of observations: 141</a:t>
            </a:r>
          </a:p>
          <a:p>
            <a:pPr>
              <a:buFont typeface="Wingdings" pitchFamily="2" charset="2"/>
              <a:buChar char="Ø"/>
            </a:pPr>
            <a:r>
              <a:rPr lang="en-US" dirty="0" smtClean="0"/>
              <a:t>Sample mean: 611.16</a:t>
            </a:r>
          </a:p>
          <a:p>
            <a:pPr>
              <a:buFont typeface="Wingdings" pitchFamily="2" charset="2"/>
              <a:buChar char="Ø"/>
            </a:pPr>
            <a:r>
              <a:rPr lang="en-US" dirty="0" smtClean="0"/>
              <a:t>Sample standard deviation: 61.85</a:t>
            </a:r>
          </a:p>
          <a:p>
            <a:r>
              <a:rPr lang="en-US" dirty="0" smtClean="0"/>
              <a:t>Test for equality of variance in the two populations at 5% significance level.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In a packaging plant, a machine packs cartons with jars. It is supposed that a new machine will pack faster on average than the machine currently installed (old machine). To test that hypothesis a sample of the times it takes each machine to pack ten cartons are recorded. Do the data provide sufficient evidence to conclude that on average the new machine packs faster?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Overview (cont.)</a:t>
            </a:r>
            <a:endParaRPr lang="en-US" dirty="0"/>
          </a:p>
        </p:txBody>
      </p:sp>
      <p:sp>
        <p:nvSpPr>
          <p:cNvPr id="3" name="Content Placeholder 2"/>
          <p:cNvSpPr>
            <a:spLocks noGrp="1"/>
          </p:cNvSpPr>
          <p:nvPr>
            <p:ph idx="1"/>
          </p:nvPr>
        </p:nvSpPr>
        <p:spPr>
          <a:xfrm>
            <a:off x="457200" y="990600"/>
            <a:ext cx="8229600" cy="5638800"/>
          </a:xfrm>
        </p:spPr>
        <p:txBody>
          <a:bodyPr>
            <a:normAutofit fontScale="92500" lnSpcReduction="20000"/>
          </a:bodyPr>
          <a:lstStyle/>
          <a:p>
            <a:r>
              <a:rPr lang="en-US" dirty="0" smtClean="0"/>
              <a:t>Consider two populations: Population A and Population B.</a:t>
            </a:r>
          </a:p>
          <a:p>
            <a:r>
              <a:rPr lang="en-US" dirty="0" smtClean="0"/>
              <a:t>In this chapter, our goal to find out whether there is sufficient statistical evidence present to suggest that the </a:t>
            </a:r>
            <a:r>
              <a:rPr lang="en-US" dirty="0" smtClean="0">
                <a:solidFill>
                  <a:srgbClr val="FF0000"/>
                </a:solidFill>
              </a:rPr>
              <a:t>mean/average parameter is different in the two populations</a:t>
            </a:r>
            <a:r>
              <a:rPr lang="en-US" dirty="0" smtClean="0"/>
              <a:t>, i.e. we are going to statistically compare two population means. </a:t>
            </a:r>
          </a:p>
          <a:p>
            <a:r>
              <a:rPr lang="en-US" dirty="0" smtClean="0"/>
              <a:t>We will begin by looking at Independent Samples (i.e. sample of A is not related to sample of B). Then we will look at Matched Pair Samples (where sample of A is related to sample of B). </a:t>
            </a:r>
          </a:p>
          <a:p>
            <a:r>
              <a:rPr lang="en-US" b="1" dirty="0" smtClean="0">
                <a:solidFill>
                  <a:srgbClr val="FF0000"/>
                </a:solidFill>
              </a:rPr>
              <a:t>The test statistic depends on whether the variances from the two population are same or different. </a:t>
            </a:r>
            <a:endParaRPr lang="en-US"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dirty="0" smtClean="0"/>
              <a:t>Difference between two means: Independent Samples</a:t>
            </a: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sz="2400" dirty="0" smtClean="0"/>
              <a:t>Consider two populations from which we randomly draw separate samples. </a:t>
            </a:r>
            <a:r>
              <a:rPr lang="en-US" sz="2400" b="1" dirty="0" smtClean="0"/>
              <a:t>The samples are independent, i.e. the values in one sample reveal no information about the values in the other sample. </a:t>
            </a:r>
            <a:endParaRPr lang="en-US" sz="2400" b="1" dirty="0"/>
          </a:p>
        </p:txBody>
      </p:sp>
      <p:pic>
        <p:nvPicPr>
          <p:cNvPr id="1026" name="Picture 2"/>
          <p:cNvPicPr>
            <a:picLocks noChangeAspect="1" noChangeArrowheads="1"/>
          </p:cNvPicPr>
          <p:nvPr/>
        </p:nvPicPr>
        <p:blipFill>
          <a:blip r:embed="rId2"/>
          <a:srcRect/>
          <a:stretch>
            <a:fillRect/>
          </a:stretch>
        </p:blipFill>
        <p:spPr bwMode="auto">
          <a:xfrm>
            <a:off x="1600200" y="2971800"/>
            <a:ext cx="6172200" cy="35679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dirty="0" smtClean="0"/>
              <a:t>Difference between two means: Independent Samples (cont.)</a:t>
            </a:r>
            <a:endParaRPr lang="en-US" sz="2800" dirty="0"/>
          </a:p>
        </p:txBody>
      </p:sp>
      <p:sp>
        <p:nvSpPr>
          <p:cNvPr id="3" name="Content Placeholder 2"/>
          <p:cNvSpPr>
            <a:spLocks noGrp="1"/>
          </p:cNvSpPr>
          <p:nvPr>
            <p:ph idx="1"/>
          </p:nvPr>
        </p:nvSpPr>
        <p:spPr>
          <a:xfrm>
            <a:off x="457200" y="990600"/>
            <a:ext cx="8229600" cy="5562600"/>
          </a:xfrm>
        </p:spPr>
        <p:txBody>
          <a:bodyPr>
            <a:normAutofit fontScale="92500" lnSpcReduction="20000"/>
          </a:bodyPr>
          <a:lstStyle/>
          <a:p>
            <a:r>
              <a:rPr lang="en-US" sz="2800" dirty="0" smtClean="0"/>
              <a:t>Using information obtained from the samples, we can test the following hypotheses for “difference of means”:</a:t>
            </a:r>
          </a:p>
          <a:p>
            <a:r>
              <a:rPr lang="en-US" sz="2800" dirty="0" smtClean="0"/>
              <a:t>Right Tail: </a:t>
            </a:r>
          </a:p>
          <a:p>
            <a:endParaRPr lang="en-US" sz="2800" dirty="0" smtClean="0"/>
          </a:p>
          <a:p>
            <a:endParaRPr lang="en-US" sz="2800" dirty="0" smtClean="0"/>
          </a:p>
          <a:p>
            <a:endParaRPr lang="en-US" sz="2800" dirty="0"/>
          </a:p>
          <a:p>
            <a:r>
              <a:rPr lang="en-US" sz="2800" dirty="0" smtClean="0"/>
              <a:t>Left Tail: </a:t>
            </a:r>
          </a:p>
          <a:p>
            <a:endParaRPr lang="en-US" sz="2800" dirty="0"/>
          </a:p>
          <a:p>
            <a:endParaRPr lang="en-US" sz="2800" dirty="0" smtClean="0"/>
          </a:p>
          <a:p>
            <a:endParaRPr lang="en-US" sz="2800" dirty="0" smtClean="0"/>
          </a:p>
          <a:p>
            <a:r>
              <a:rPr lang="en-US" sz="2800" dirty="0" smtClean="0"/>
              <a:t>Two Tail: </a:t>
            </a:r>
          </a:p>
          <a:p>
            <a:endParaRPr lang="en-US" sz="2800" dirty="0" smtClean="0"/>
          </a:p>
          <a:p>
            <a:pPr>
              <a:buNone/>
            </a:pPr>
            <a:r>
              <a:rPr lang="en-US" sz="2800" dirty="0" smtClean="0"/>
              <a:t>                                                                      </a:t>
            </a:r>
          </a:p>
          <a:p>
            <a:endParaRPr lang="en-US" sz="2800" dirty="0"/>
          </a:p>
        </p:txBody>
      </p:sp>
      <p:pic>
        <p:nvPicPr>
          <p:cNvPr id="18436" name="Picture 4"/>
          <p:cNvPicPr>
            <a:picLocks noChangeAspect="1" noChangeArrowheads="1"/>
          </p:cNvPicPr>
          <p:nvPr/>
        </p:nvPicPr>
        <p:blipFill>
          <a:blip r:embed="rId2"/>
          <a:srcRect/>
          <a:stretch>
            <a:fillRect/>
          </a:stretch>
        </p:blipFill>
        <p:spPr bwMode="auto">
          <a:xfrm>
            <a:off x="2162175" y="1828800"/>
            <a:ext cx="2790825" cy="1419225"/>
          </a:xfrm>
          <a:prstGeom prst="rect">
            <a:avLst/>
          </a:prstGeom>
          <a:noFill/>
          <a:ln w="9525">
            <a:noFill/>
            <a:miter lim="800000"/>
            <a:headEnd/>
            <a:tailEnd/>
          </a:ln>
          <a:effectLst/>
        </p:spPr>
      </p:pic>
      <p:pic>
        <p:nvPicPr>
          <p:cNvPr id="18438" name="Picture 6"/>
          <p:cNvPicPr>
            <a:picLocks noChangeAspect="1" noChangeArrowheads="1"/>
          </p:cNvPicPr>
          <p:nvPr/>
        </p:nvPicPr>
        <p:blipFill>
          <a:blip r:embed="rId3"/>
          <a:srcRect/>
          <a:stretch>
            <a:fillRect/>
          </a:stretch>
        </p:blipFill>
        <p:spPr bwMode="auto">
          <a:xfrm>
            <a:off x="2085975" y="3429000"/>
            <a:ext cx="2867025" cy="1457325"/>
          </a:xfrm>
          <a:prstGeom prst="rect">
            <a:avLst/>
          </a:prstGeom>
          <a:noFill/>
          <a:ln w="9525">
            <a:noFill/>
            <a:miter lim="800000"/>
            <a:headEnd/>
            <a:tailEnd/>
          </a:ln>
          <a:effectLst/>
        </p:spPr>
      </p:pic>
      <p:pic>
        <p:nvPicPr>
          <p:cNvPr id="18439" name="Picture 7"/>
          <p:cNvPicPr>
            <a:picLocks noChangeAspect="1" noChangeArrowheads="1"/>
          </p:cNvPicPr>
          <p:nvPr/>
        </p:nvPicPr>
        <p:blipFill>
          <a:blip r:embed="rId4"/>
          <a:srcRect/>
          <a:stretch>
            <a:fillRect/>
          </a:stretch>
        </p:blipFill>
        <p:spPr bwMode="auto">
          <a:xfrm>
            <a:off x="2057400" y="4953000"/>
            <a:ext cx="2867025" cy="1400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57200"/>
          </a:xfrm>
        </p:spPr>
        <p:txBody>
          <a:bodyPr>
            <a:noAutofit/>
          </a:bodyPr>
          <a:lstStyle/>
          <a:p>
            <a:r>
              <a:rPr lang="en-US" sz="4000" dirty="0" smtClean="0"/>
              <a:t>Difference between two means: Independent Samples (cont.)</a:t>
            </a:r>
            <a:endParaRPr lang="en-US" sz="4000" dirty="0"/>
          </a:p>
        </p:txBody>
      </p:sp>
      <p:sp>
        <p:nvSpPr>
          <p:cNvPr id="3" name="Content Placeholder 2"/>
          <p:cNvSpPr>
            <a:spLocks noGrp="1"/>
          </p:cNvSpPr>
          <p:nvPr>
            <p:ph idx="1"/>
          </p:nvPr>
        </p:nvSpPr>
        <p:spPr>
          <a:xfrm>
            <a:off x="304800" y="1600200"/>
            <a:ext cx="8839200" cy="4953000"/>
          </a:xfrm>
        </p:spPr>
        <p:txBody>
          <a:bodyPr>
            <a:normAutofit/>
          </a:bodyPr>
          <a:lstStyle/>
          <a:p>
            <a:r>
              <a:rPr lang="en-US" dirty="0" smtClean="0"/>
              <a:t>Our purpose is to use the sample statistics to test whether there is a statistical difference in the means of the two population. </a:t>
            </a:r>
          </a:p>
          <a:p>
            <a:r>
              <a:rPr lang="en-US" dirty="0" smtClean="0"/>
              <a:t>The parameter of interest is </a:t>
            </a:r>
          </a:p>
          <a:p>
            <a:r>
              <a:rPr lang="en-US" dirty="0" smtClean="0"/>
              <a:t>The best estimator of this parameter is</a:t>
            </a:r>
          </a:p>
          <a:p>
            <a:r>
              <a:rPr lang="en-US" dirty="0" smtClean="0"/>
              <a:t>                   has a normally distributed sampling distribution if the populations are normal, and approximately normal if the populations are non-normal but the sample sizes are large. </a:t>
            </a:r>
            <a:endParaRPr lang="en-US"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410200" y="3048000"/>
            <a:ext cx="1676400" cy="716280"/>
          </a:xfrm>
          <a:prstGeom prst="rect">
            <a:avLst/>
          </a:prstGeom>
          <a:noFill/>
        </p:spPr>
      </p:pic>
      <p:sp>
        <p:nvSpPr>
          <p:cNvPr id="2051"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7"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331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239000" y="3733800"/>
            <a:ext cx="1295400" cy="647700"/>
          </a:xfrm>
          <a:prstGeom prst="rect">
            <a:avLst/>
          </a:prstGeom>
          <a:noFill/>
        </p:spPr>
      </p:pic>
      <p:sp>
        <p:nvSpPr>
          <p:cNvPr id="13315"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6"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14400" y="4267200"/>
            <a:ext cx="1295400" cy="6477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200" dirty="0" smtClean="0"/>
              <a:t>Difference between two means: Independent Samples (cont.)</a:t>
            </a:r>
            <a:endParaRPr lang="en-US" sz="3200" dirty="0"/>
          </a:p>
        </p:txBody>
      </p:sp>
      <p:pic>
        <p:nvPicPr>
          <p:cNvPr id="17412" name="Picture 4"/>
          <p:cNvPicPr>
            <a:picLocks noGrp="1" noChangeAspect="1" noChangeArrowheads="1"/>
          </p:cNvPicPr>
          <p:nvPr>
            <p:ph idx="1"/>
          </p:nvPr>
        </p:nvPicPr>
        <p:blipFill>
          <a:blip r:embed="rId2"/>
          <a:srcRect/>
          <a:stretch>
            <a:fillRect/>
          </a:stretch>
        </p:blipFill>
        <p:spPr bwMode="auto">
          <a:xfrm>
            <a:off x="1752600" y="1143000"/>
            <a:ext cx="5638800" cy="1427544"/>
          </a:xfrm>
          <a:prstGeom prst="rect">
            <a:avLst/>
          </a:prstGeom>
          <a:noFill/>
          <a:ln w="9525">
            <a:noFill/>
            <a:miter lim="800000"/>
            <a:headEnd/>
            <a:tailEnd/>
          </a:ln>
          <a:effectLst/>
        </p:spPr>
      </p:pic>
      <p:pic>
        <p:nvPicPr>
          <p:cNvPr id="17413" name="Picture 5"/>
          <p:cNvPicPr>
            <a:picLocks noChangeAspect="1" noChangeArrowheads="1"/>
          </p:cNvPicPr>
          <p:nvPr/>
        </p:nvPicPr>
        <p:blipFill>
          <a:blip r:embed="rId3"/>
          <a:srcRect/>
          <a:stretch>
            <a:fillRect/>
          </a:stretch>
        </p:blipFill>
        <p:spPr bwMode="auto">
          <a:xfrm>
            <a:off x="1752600" y="2667000"/>
            <a:ext cx="5638800" cy="1789017"/>
          </a:xfrm>
          <a:prstGeom prst="rect">
            <a:avLst/>
          </a:prstGeom>
          <a:noFill/>
          <a:ln w="9525">
            <a:noFill/>
            <a:miter lim="800000"/>
            <a:headEnd/>
            <a:tailEnd/>
          </a:ln>
          <a:effectLst/>
        </p:spPr>
      </p:pic>
      <p:pic>
        <p:nvPicPr>
          <p:cNvPr id="17414" name="Picture 6"/>
          <p:cNvPicPr>
            <a:picLocks noChangeAspect="1" noChangeArrowheads="1"/>
          </p:cNvPicPr>
          <p:nvPr/>
        </p:nvPicPr>
        <p:blipFill>
          <a:blip r:embed="rId4"/>
          <a:srcRect/>
          <a:stretch>
            <a:fillRect/>
          </a:stretch>
        </p:blipFill>
        <p:spPr bwMode="auto">
          <a:xfrm>
            <a:off x="1752600" y="4572000"/>
            <a:ext cx="5638800" cy="20637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000" dirty="0" smtClean="0"/>
              <a:t>Difference between two means: Independent Samples (cont.)</a:t>
            </a:r>
            <a:endParaRPr lang="en-US" sz="3000" dirty="0"/>
          </a:p>
        </p:txBody>
      </p:sp>
      <p:sp>
        <p:nvSpPr>
          <p:cNvPr id="3" name="Content Placeholder 2"/>
          <p:cNvSpPr>
            <a:spLocks noGrp="1"/>
          </p:cNvSpPr>
          <p:nvPr>
            <p:ph idx="1"/>
          </p:nvPr>
        </p:nvSpPr>
        <p:spPr>
          <a:xfrm>
            <a:off x="457200" y="1295400"/>
            <a:ext cx="8229600" cy="4830763"/>
          </a:xfrm>
        </p:spPr>
        <p:txBody>
          <a:bodyPr>
            <a:normAutofit/>
          </a:bodyPr>
          <a:lstStyle/>
          <a:p>
            <a:r>
              <a:rPr lang="en-US" sz="2400" dirty="0" smtClean="0"/>
              <a:t>If the population variances are </a:t>
            </a:r>
            <a:r>
              <a:rPr lang="en-US" sz="2400" b="1" dirty="0" smtClean="0">
                <a:solidFill>
                  <a:srgbClr val="FF0000"/>
                </a:solidFill>
              </a:rPr>
              <a:t>known</a:t>
            </a:r>
            <a:r>
              <a:rPr lang="en-US" sz="2400" dirty="0" smtClean="0"/>
              <a:t>, then a hypothesis test for </a:t>
            </a:r>
            <a:r>
              <a:rPr lang="en-US" sz="2400" b="1" u="sng" dirty="0" smtClean="0"/>
              <a:t>difference of means </a:t>
            </a:r>
            <a:r>
              <a:rPr lang="en-US" sz="2400" dirty="0" smtClean="0"/>
              <a:t>can be conducted using the test statistic: </a:t>
            </a:r>
          </a:p>
          <a:p>
            <a:endParaRPr lang="en-US" sz="2400" dirty="0"/>
          </a:p>
          <a:p>
            <a:endParaRPr lang="en-US" sz="2400" dirty="0" smtClean="0"/>
          </a:p>
          <a:p>
            <a:endParaRPr lang="en-US" sz="2400" dirty="0"/>
          </a:p>
          <a:p>
            <a:endParaRPr lang="en-US" sz="2400" dirty="0" smtClean="0"/>
          </a:p>
          <a:p>
            <a:endParaRPr lang="en-US" sz="2400" dirty="0"/>
          </a:p>
          <a:p>
            <a:r>
              <a:rPr lang="en-US" sz="2400" dirty="0" smtClean="0"/>
              <a:t>Interval Estimate can be computed as:</a:t>
            </a:r>
          </a:p>
          <a:p>
            <a:endParaRPr lang="en-US" sz="2400" dirty="0"/>
          </a:p>
        </p:txBody>
      </p:sp>
      <p:pic>
        <p:nvPicPr>
          <p:cNvPr id="19458" name="Picture 2"/>
          <p:cNvPicPr>
            <a:picLocks noChangeAspect="1" noChangeArrowheads="1"/>
          </p:cNvPicPr>
          <p:nvPr/>
        </p:nvPicPr>
        <p:blipFill>
          <a:blip r:embed="rId2"/>
          <a:srcRect/>
          <a:stretch>
            <a:fillRect/>
          </a:stretch>
        </p:blipFill>
        <p:spPr bwMode="auto">
          <a:xfrm>
            <a:off x="1600200" y="2514600"/>
            <a:ext cx="5534025" cy="2143125"/>
          </a:xfrm>
          <a:prstGeom prst="rect">
            <a:avLst/>
          </a:prstGeom>
          <a:noFill/>
          <a:ln w="9525">
            <a:noFill/>
            <a:miter lim="800000"/>
            <a:headEnd/>
            <a:tailEnd/>
          </a:ln>
          <a:effectLst/>
        </p:spPr>
      </p:pic>
      <p:pic>
        <p:nvPicPr>
          <p:cNvPr id="19459" name="Picture 3"/>
          <p:cNvPicPr>
            <a:picLocks noChangeAspect="1" noChangeArrowheads="1"/>
          </p:cNvPicPr>
          <p:nvPr/>
        </p:nvPicPr>
        <p:blipFill>
          <a:blip r:embed="rId3"/>
          <a:srcRect/>
          <a:stretch>
            <a:fillRect/>
          </a:stretch>
        </p:blipFill>
        <p:spPr bwMode="auto">
          <a:xfrm>
            <a:off x="1752600" y="5105400"/>
            <a:ext cx="5705475" cy="1485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200" dirty="0" smtClean="0"/>
              <a:t>Difference between two means: Independent Samples (cont.)</a:t>
            </a:r>
            <a:endParaRPr lang="en-US" sz="3200" dirty="0"/>
          </a:p>
        </p:txBody>
      </p:sp>
      <p:sp>
        <p:nvSpPr>
          <p:cNvPr id="3" name="Content Placeholder 2"/>
          <p:cNvSpPr>
            <a:spLocks noGrp="1"/>
          </p:cNvSpPr>
          <p:nvPr>
            <p:ph idx="1"/>
          </p:nvPr>
        </p:nvSpPr>
        <p:spPr/>
        <p:txBody>
          <a:bodyPr/>
          <a:lstStyle/>
          <a:p>
            <a:r>
              <a:rPr lang="en-US" dirty="0" smtClean="0"/>
              <a:t>However, the z statistic is rarely used because in most real world cases the population variances are unknown.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906</Words>
  <Application>Microsoft Office PowerPoint</Application>
  <PresentationFormat>On-screen Show (4:3)</PresentationFormat>
  <Paragraphs>89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Chapter 13: Inferences about Comparing Two Populations Lecture 7a</vt:lpstr>
      <vt:lpstr>Overview</vt:lpstr>
      <vt:lpstr>Overview (cont.)</vt:lpstr>
      <vt:lpstr>Difference between two means: Independent Samples</vt:lpstr>
      <vt:lpstr>Difference between two means: Independent Samples (cont.)</vt:lpstr>
      <vt:lpstr>Difference between two means: Independent Samples (cont.)</vt:lpstr>
      <vt:lpstr>Difference between two means: Independent Samples (cont.)</vt:lpstr>
      <vt:lpstr>Difference between two means: Independent Samples (cont.)</vt:lpstr>
      <vt:lpstr>Difference between two means: Independent Samples (cont.)</vt:lpstr>
      <vt:lpstr>Difference between two means: Independent Samples (cont.)</vt:lpstr>
      <vt:lpstr>Difference between two means: Independent Samples (cont.)</vt:lpstr>
      <vt:lpstr>Difference between two means: Independent Samples (cont.)</vt:lpstr>
      <vt:lpstr>Difference between two means: Independent Samples (cont.)</vt:lpstr>
      <vt:lpstr>Difference between two means: Independent Samples (cont.)</vt:lpstr>
      <vt:lpstr>Difference between two means: Independent Samples (cont.)</vt:lpstr>
      <vt:lpstr>Difference between two means: Independent Samples (cont.)</vt:lpstr>
      <vt:lpstr>Steps for carrying out Hypothesis Test for Difference in Population Means: Independent Sample</vt:lpstr>
      <vt:lpstr>Hypothesis Test for Difference in Population Variances</vt:lpstr>
      <vt:lpstr>Example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Inferences about Comparing Two Population Lecture 8a</dc:title>
  <dc:creator>Naveen Abedin</dc:creator>
  <cp:lastModifiedBy>HP</cp:lastModifiedBy>
  <cp:revision>58</cp:revision>
  <dcterms:created xsi:type="dcterms:W3CDTF">2015-11-05T15:41:05Z</dcterms:created>
  <dcterms:modified xsi:type="dcterms:W3CDTF">2017-03-06T06:03:03Z</dcterms:modified>
</cp:coreProperties>
</file>