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9FD04-0DF0-4552-BF57-83AF8840FD7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31931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FD04-0DF0-4552-BF57-83AF8840FD7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629876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FD04-0DF0-4552-BF57-83AF8840FD7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685673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F91093E-DC79-4A5F-A8BA-5EA9DC5723F4}" type="slidenum">
              <a:rPr lang="en-US" altLang="en-US"/>
              <a:pPr/>
              <a:t>‹#›</a:t>
            </a:fld>
            <a:endParaRPr lang="en-US" altLang="en-US"/>
          </a:p>
        </p:txBody>
      </p:sp>
    </p:spTree>
    <p:extLst>
      <p:ext uri="{BB962C8B-B14F-4D97-AF65-F5344CB8AC3E}">
        <p14:creationId xmlns:p14="http://schemas.microsoft.com/office/powerpoint/2010/main" val="352840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9FD04-0DF0-4552-BF57-83AF8840FD7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39550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9FD04-0DF0-4552-BF57-83AF8840FD79}" type="datetimeFigureOut">
              <a:rPr lang="en-US" smtClean="0"/>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97931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9FD04-0DF0-4552-BF57-83AF8840FD7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19320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9FD04-0DF0-4552-BF57-83AF8840FD79}" type="datetimeFigureOut">
              <a:rPr lang="en-US" smtClean="0"/>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160198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9FD04-0DF0-4552-BF57-83AF8840FD79}" type="datetimeFigureOut">
              <a:rPr lang="en-US" smtClean="0"/>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831434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9FD04-0DF0-4552-BF57-83AF8840FD79}" type="datetimeFigureOut">
              <a:rPr lang="en-US" smtClean="0"/>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59632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9FD04-0DF0-4552-BF57-83AF8840FD7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269031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9FD04-0DF0-4552-BF57-83AF8840FD79}" type="datetimeFigureOut">
              <a:rPr lang="en-US" smtClean="0"/>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47E2B2-F354-47DA-B5E7-1ABEE6E6C5E0}" type="slidenum">
              <a:rPr lang="en-US" smtClean="0"/>
              <a:t>‹#›</a:t>
            </a:fld>
            <a:endParaRPr lang="en-US"/>
          </a:p>
        </p:txBody>
      </p:sp>
    </p:spTree>
    <p:extLst>
      <p:ext uri="{BB962C8B-B14F-4D97-AF65-F5344CB8AC3E}">
        <p14:creationId xmlns:p14="http://schemas.microsoft.com/office/powerpoint/2010/main" val="41857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9FD04-0DF0-4552-BF57-83AF8840FD79}" type="datetimeFigureOut">
              <a:rPr lang="en-US" smtClean="0"/>
              <a:t>3/5/2017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7E2B2-F354-47DA-B5E7-1ABEE6E6C5E0}" type="slidenum">
              <a:rPr lang="en-US" smtClean="0"/>
              <a:t>‹#›</a:t>
            </a:fld>
            <a:endParaRPr lang="en-US"/>
          </a:p>
        </p:txBody>
      </p:sp>
    </p:spTree>
    <p:extLst>
      <p:ext uri="{BB962C8B-B14F-4D97-AF65-F5344CB8AC3E}">
        <p14:creationId xmlns:p14="http://schemas.microsoft.com/office/powerpoint/2010/main" val="1092318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Hypothesis Test for Population Proportion (p)</a:t>
            </a:r>
            <a:endParaRPr lang="en-US" sz="3600" dirty="0"/>
          </a:p>
        </p:txBody>
      </p:sp>
      <p:sp>
        <p:nvSpPr>
          <p:cNvPr id="3" name="Subtitle 2"/>
          <p:cNvSpPr>
            <a:spLocks noGrp="1"/>
          </p:cNvSpPr>
          <p:nvPr>
            <p:ph type="subTitle" idx="1"/>
          </p:nvPr>
        </p:nvSpPr>
        <p:spPr>
          <a:xfrm>
            <a:off x="1524000" y="4056844"/>
            <a:ext cx="9144000" cy="1200955"/>
          </a:xfrm>
        </p:spPr>
        <p:txBody>
          <a:bodyPr/>
          <a:lstStyle/>
          <a:p>
            <a:r>
              <a:rPr lang="en-US" dirty="0" smtClean="0"/>
              <a:t>Lecture 7c</a:t>
            </a:r>
          </a:p>
          <a:p>
            <a:r>
              <a:rPr lang="en-US" dirty="0" smtClean="0"/>
              <a:t>Naveen Abedin</a:t>
            </a:r>
            <a:endParaRPr lang="en-US" dirty="0"/>
          </a:p>
        </p:txBody>
      </p:sp>
    </p:spTree>
    <p:extLst>
      <p:ext uri="{BB962C8B-B14F-4D97-AF65-F5344CB8AC3E}">
        <p14:creationId xmlns:p14="http://schemas.microsoft.com/office/powerpoint/2010/main" val="1372031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9-10</a:t>
            </a:r>
          </a:p>
        </p:txBody>
      </p:sp>
      <p:sp>
        <p:nvSpPr>
          <p:cNvPr id="87043" name="Rectangle 3"/>
          <p:cNvSpPr>
            <a:spLocks noGrp="1" noChangeArrowheads="1"/>
          </p:cNvSpPr>
          <p:nvPr>
            <p:ph type="body" idx="1"/>
          </p:nvPr>
        </p:nvSpPr>
        <p:spPr>
          <a:xfrm>
            <a:off x="2057400" y="1752600"/>
            <a:ext cx="8415338" cy="4114800"/>
          </a:xfrm>
        </p:spPr>
        <p:txBody>
          <a:bodyPr/>
          <a:lstStyle/>
          <a:p>
            <a:pPr eaLnBrk="1" hangingPunct="1">
              <a:buFont typeface="Tahoma" panose="020B0604030504040204" pitchFamily="34" charset="0"/>
              <a:buChar char=" "/>
            </a:pPr>
            <a:r>
              <a:rPr lang="en-US" altLang="en-US" sz="2400">
                <a:ea typeface="ＭＳ Ｐゴシック" panose="020B0600070205080204" pitchFamily="34" charset="-128"/>
              </a:rPr>
              <a:t>One such random sample of 200 chips taken recently from the production line contained 12 defective chips.   Use the critical value approach and p-value to test the hypothesis whether or not the machine needs an adjustment.  What would your conclusion be if the significance level is 2.5%?</a:t>
            </a:r>
          </a:p>
          <a:p>
            <a:pPr eaLnBrk="1" hangingPunct="1"/>
            <a:endParaRPr lang="en-US" altLang="en-US" sz="2400">
              <a:ea typeface="ＭＳ Ｐゴシック" panose="020B0600070205080204" pitchFamily="34" charset="-128"/>
            </a:endParaRPr>
          </a:p>
        </p:txBody>
      </p:sp>
      <p:sp>
        <p:nvSpPr>
          <p:cNvPr id="87044"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098561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9-10: Solution</a:t>
            </a:r>
          </a:p>
        </p:txBody>
      </p:sp>
      <p:sp>
        <p:nvSpPr>
          <p:cNvPr id="88067" name="Rectangle 3"/>
          <p:cNvSpPr>
            <a:spLocks noGrp="1" noChangeArrowheads="1"/>
          </p:cNvSpPr>
          <p:nvPr>
            <p:ph type="body" idx="1"/>
          </p:nvPr>
        </p:nvSpPr>
        <p:spPr>
          <a:xfrm>
            <a:off x="1981200" y="1600200"/>
            <a:ext cx="8415338" cy="4114800"/>
          </a:xfrm>
        </p:spPr>
        <p:txBody>
          <a:bodyPr/>
          <a:lstStyle/>
          <a:p>
            <a:pPr eaLnBrk="1" hangingPunct="1"/>
            <a:r>
              <a:rPr lang="en-GB" altLang="en-US" dirty="0" smtClean="0">
                <a:ea typeface="ＭＳ Ｐゴシック" panose="020B0600070205080204" pitchFamily="34" charset="-128"/>
                <a:cs typeface="Arial" panose="020B0604020202020204" pitchFamily="34" charset="0"/>
              </a:rPr>
              <a:t>Step 1:</a:t>
            </a:r>
            <a:r>
              <a:rPr lang="en-GB" altLang="en-US" i="1" dirty="0" smtClean="0">
                <a:ea typeface="ＭＳ Ｐゴシック" panose="020B0600070205080204" pitchFamily="34" charset="-128"/>
                <a:cs typeface="Arial" panose="020B0604020202020204" pitchFamily="34" charset="0"/>
              </a:rPr>
              <a:t> H</a:t>
            </a:r>
            <a:r>
              <a:rPr lang="en-GB" altLang="en-US" baseline="-25000" dirty="0" smtClean="0">
                <a:ea typeface="ＭＳ Ｐゴシック" panose="020B0600070205080204" pitchFamily="34" charset="-128"/>
                <a:cs typeface="Arial" panose="020B0604020202020204" pitchFamily="34" charset="0"/>
              </a:rPr>
              <a:t>0</a:t>
            </a:r>
            <a:r>
              <a:rPr lang="en-GB" altLang="en-US" dirty="0" smtClean="0">
                <a:ea typeface="ＭＳ Ｐゴシック" panose="020B0600070205080204" pitchFamily="34" charset="-128"/>
                <a:cs typeface="Arial" panose="020B0604020202020204" pitchFamily="34" charset="0"/>
              </a:rPr>
              <a:t>: </a:t>
            </a:r>
            <a:r>
              <a:rPr lang="en-GB" altLang="en-US" i="1" dirty="0" smtClean="0">
                <a:latin typeface="Times New Roman" panose="02020603050405020304" pitchFamily="18" charset="0"/>
                <a:ea typeface="ＭＳ Ｐゴシック" panose="020B0600070205080204" pitchFamily="34" charset="-128"/>
                <a:cs typeface="Arial" panose="020B0604020202020204" pitchFamily="34" charset="0"/>
              </a:rPr>
              <a:t>p</a:t>
            </a:r>
            <a:r>
              <a:rPr lang="en-GB" altLang="en-US" dirty="0" smtClean="0">
                <a:ea typeface="ＭＳ Ｐゴシック" panose="020B0600070205080204" pitchFamily="34" charset="-128"/>
                <a:cs typeface="Arial" panose="020B0604020202020204" pitchFamily="34" charset="0"/>
              </a:rPr>
              <a:t> = .04 </a:t>
            </a:r>
          </a:p>
          <a:p>
            <a:pPr eaLnBrk="1" hangingPunct="1">
              <a:buFont typeface="Wingdings" panose="05000000000000000000" pitchFamily="2" charset="2"/>
              <a:buNone/>
            </a:pPr>
            <a:r>
              <a:rPr lang="en-GB" altLang="en-US" dirty="0" smtClean="0">
                <a:ea typeface="ＭＳ Ｐゴシック" panose="020B0600070205080204" pitchFamily="34" charset="-128"/>
                <a:cs typeface="Arial" panose="020B0604020202020204" pitchFamily="34" charset="0"/>
              </a:rPr>
              <a:t>               </a:t>
            </a:r>
            <a:r>
              <a:rPr lang="en-GB" altLang="en-US" i="1" dirty="0" smtClean="0">
                <a:ea typeface="ＭＳ Ｐゴシック" panose="020B0600070205080204" pitchFamily="34" charset="-128"/>
                <a:cs typeface="Arial" panose="020B0604020202020204" pitchFamily="34" charset="0"/>
              </a:rPr>
              <a:t>H</a:t>
            </a:r>
            <a:r>
              <a:rPr lang="en-GB" altLang="en-US" baseline="-25000" dirty="0" smtClean="0">
                <a:ea typeface="ＭＳ Ｐゴシック" panose="020B0600070205080204" pitchFamily="34" charset="-128"/>
                <a:cs typeface="Arial" panose="020B0604020202020204" pitchFamily="34" charset="0"/>
              </a:rPr>
              <a:t>1</a:t>
            </a:r>
            <a:r>
              <a:rPr lang="en-GB" altLang="en-US" dirty="0" smtClean="0">
                <a:ea typeface="ＭＳ Ｐゴシック" panose="020B0600070205080204" pitchFamily="34" charset="-128"/>
                <a:cs typeface="Arial" panose="020B0604020202020204" pitchFamily="34" charset="0"/>
              </a:rPr>
              <a:t>:</a:t>
            </a:r>
            <a:r>
              <a:rPr lang="en-GB" altLang="en-US" i="1" dirty="0" smtClean="0">
                <a:latin typeface="Times New Roman" panose="02020603050405020304" pitchFamily="18" charset="0"/>
                <a:ea typeface="ＭＳ Ｐゴシック" panose="020B0600070205080204" pitchFamily="34" charset="-128"/>
                <a:cs typeface="Arial" panose="020B0604020202020204" pitchFamily="34" charset="0"/>
              </a:rPr>
              <a:t> p</a:t>
            </a:r>
            <a:r>
              <a:rPr lang="en-GB" altLang="en-US" dirty="0" smtClean="0">
                <a:ea typeface="ＭＳ Ｐゴシック" panose="020B0600070205080204" pitchFamily="34" charset="-128"/>
                <a:cs typeface="Arial" panose="020B0604020202020204" pitchFamily="34" charset="0"/>
              </a:rPr>
              <a:t> &gt; .04 </a:t>
            </a:r>
          </a:p>
          <a:p>
            <a:pPr eaLnBrk="1" hangingPunct="1"/>
            <a:r>
              <a:rPr lang="en-GB" altLang="en-US" dirty="0" smtClean="0">
                <a:ea typeface="ＭＳ Ｐゴシック" panose="020B0600070205080204" pitchFamily="34" charset="-128"/>
              </a:rPr>
              <a:t>Step 2: To check whether the sample is large, we calculate the values of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np</a:t>
            </a:r>
            <a:r>
              <a:rPr lang="en-GB" altLang="en-US" dirty="0" smtClean="0">
                <a:ea typeface="ＭＳ Ｐゴシック" panose="020B0600070205080204" pitchFamily="34" charset="-128"/>
              </a:rPr>
              <a:t> and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nq</a:t>
            </a:r>
            <a:r>
              <a:rPr lang="en-GB" altLang="en-US" dirty="0" smtClean="0">
                <a:ea typeface="ＭＳ Ｐゴシック" panose="020B0600070205080204" pitchFamily="34" charset="-128"/>
              </a:rPr>
              <a:t>:</a:t>
            </a:r>
          </a:p>
          <a:p>
            <a:pPr eaLnBrk="1" hangingPunct="1">
              <a:buFont typeface="Wingdings" panose="05000000000000000000" pitchFamily="2" charset="2"/>
              <a:buNone/>
            </a:pP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       np</a:t>
            </a:r>
            <a:r>
              <a:rPr lang="en-GB" altLang="en-US" dirty="0" smtClean="0">
                <a:ea typeface="ＭＳ Ｐゴシック" panose="020B0600070205080204" pitchFamily="34" charset="-128"/>
              </a:rPr>
              <a:t> = 200(.04) = 8 &gt; 5</a:t>
            </a:r>
          </a:p>
          <a:p>
            <a:pPr eaLnBrk="1" hangingPunct="1">
              <a:buFont typeface="Wingdings" panose="05000000000000000000" pitchFamily="2" charset="2"/>
              <a:buNone/>
            </a:pP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       nq</a:t>
            </a:r>
            <a:r>
              <a:rPr lang="en-GB" altLang="en-US" dirty="0" smtClean="0">
                <a:ea typeface="ＭＳ Ｐゴシック" panose="020B0600070205080204" pitchFamily="34" charset="-128"/>
              </a:rPr>
              <a:t> = 200(.96) = 192 &gt; 5</a:t>
            </a:r>
            <a:endParaRPr lang="en-US" altLang="en-US" dirty="0" smtClean="0">
              <a:ea typeface="ＭＳ Ｐゴシック" panose="020B0600070205080204" pitchFamily="34" charset="-128"/>
            </a:endParaRPr>
          </a:p>
          <a:p>
            <a:pPr eaLnBrk="1" hangingPunct="1">
              <a:buFont typeface="Wingdings" panose="05000000000000000000" pitchFamily="2" charset="2"/>
              <a:buNone/>
            </a:pPr>
            <a:r>
              <a:rPr lang="en-US" altLang="en-US" dirty="0" smtClean="0">
                <a:ea typeface="ＭＳ Ｐゴシック" panose="020B0600070205080204" pitchFamily="34" charset="-128"/>
              </a:rPr>
              <a:t>   Consequently, we will use the normal distribution to find the p-value for this test.</a:t>
            </a:r>
          </a:p>
        </p:txBody>
      </p:sp>
      <p:sp>
        <p:nvSpPr>
          <p:cNvPr id="88068"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595167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9-10: Solution</a:t>
            </a:r>
          </a:p>
        </p:txBody>
      </p:sp>
      <p:sp>
        <p:nvSpPr>
          <p:cNvPr id="89091"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3: The &gt;</a:t>
            </a:r>
            <a:r>
              <a:rPr lang="en-US" altLang="en-US" sz="2400">
                <a:ea typeface="ＭＳ Ｐゴシック" panose="020B0600070205080204" pitchFamily="34" charset="-128"/>
                <a:cs typeface="Times New Roman" panose="02020603050405020304" pitchFamily="18" charset="0"/>
                <a:sym typeface="Mathematica1" pitchFamily="2" charset="2"/>
              </a:rPr>
              <a:t> sign in the alternative hypothesis indicates that the test is right-tailed.</a:t>
            </a: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p>
          <a:p>
            <a:pPr eaLnBrk="1" hangingPunct="1">
              <a:buFont typeface="Wingdings" panose="05000000000000000000" pitchFamily="2" charset="2"/>
              <a:buNone/>
            </a:pPr>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r>
              <a:rPr lang="en-US" altLang="en-US" sz="2400" i="1">
                <a:ea typeface="ＭＳ Ｐゴシック" panose="020B0600070205080204" pitchFamily="34" charset="-128"/>
                <a:cs typeface="Times New Roman" panose="02020603050405020304" pitchFamily="18" charset="0"/>
                <a:sym typeface="Mathematica1" pitchFamily="2" charset="2"/>
              </a:rPr>
              <a:t>p</a:t>
            </a:r>
            <a:r>
              <a:rPr lang="en-US" altLang="en-US" sz="2400">
                <a:ea typeface="ＭＳ Ｐゴシック" panose="020B0600070205080204" pitchFamily="34" charset="-128"/>
                <a:cs typeface="Times New Roman" panose="02020603050405020304" pitchFamily="18" charset="0"/>
                <a:sym typeface="Mathematica1" pitchFamily="2" charset="2"/>
              </a:rPr>
              <a:t>-value = .0749</a:t>
            </a:r>
            <a:endParaRPr lang="en-US" altLang="en-US" sz="2400">
              <a:ea typeface="ＭＳ Ｐゴシック" panose="020B0600070205080204" pitchFamily="34" charset="-128"/>
            </a:endParaRPr>
          </a:p>
        </p:txBody>
      </p:sp>
      <p:sp>
        <p:nvSpPr>
          <p:cNvPr id="89092"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graphicFrame>
        <p:nvGraphicFramePr>
          <p:cNvPr id="89093" name="Object 2"/>
          <p:cNvGraphicFramePr>
            <a:graphicFrameLocks noGrp="1" noChangeAspect="1"/>
          </p:cNvGraphicFramePr>
          <p:nvPr>
            <p:ph sz="half" idx="2"/>
          </p:nvPr>
        </p:nvGraphicFramePr>
        <p:xfrm>
          <a:off x="2743200" y="2590800"/>
          <a:ext cx="6477000" cy="2133600"/>
        </p:xfrm>
        <a:graphic>
          <a:graphicData uri="http://schemas.openxmlformats.org/presentationml/2006/ole">
            <mc:AlternateContent xmlns:mc="http://schemas.openxmlformats.org/markup-compatibility/2006">
              <mc:Choice xmlns:v="urn:schemas-microsoft-com:vml" Requires="v">
                <p:oleObj spid="_x0000_s3077" name="Equation" r:id="rId3" imgW="2514600" imgH="914400" progId="Equation.DSMT4">
                  <p:embed/>
                </p:oleObj>
              </mc:Choice>
              <mc:Fallback>
                <p:oleObj name="Equation" r:id="rId3" imgW="25146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90800"/>
                        <a:ext cx="6477000" cy="213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058747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Figure 9.16  The required p-value</a:t>
            </a:r>
            <a:endParaRPr lang="en-US" altLang="en-US" smtClean="0">
              <a:ea typeface="ＭＳ Ｐゴシック" panose="020B0600070205080204" pitchFamily="34" charset="-128"/>
            </a:endParaRPr>
          </a:p>
        </p:txBody>
      </p:sp>
      <p:sp>
        <p:nvSpPr>
          <p:cNvPr id="90115" name="Text Box 3"/>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9011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270126"/>
            <a:ext cx="56388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4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9-10: Solution</a:t>
            </a:r>
          </a:p>
        </p:txBody>
      </p:sp>
      <p:sp>
        <p:nvSpPr>
          <p:cNvPr id="91139"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4:</a:t>
            </a:r>
            <a:r>
              <a:rPr lang="en-US" altLang="en-US" sz="2400">
                <a:ea typeface="ＭＳ Ｐゴシック" panose="020B0600070205080204" pitchFamily="34" charset="-128"/>
              </a:rPr>
              <a:t> We can state that for any α</a:t>
            </a:r>
            <a:r>
              <a:rPr lang="en-US" altLang="en-US" sz="2400">
                <a:ea typeface="ＭＳ Ｐゴシック" panose="020B0600070205080204" pitchFamily="34" charset="-128"/>
                <a:sym typeface="Mathematica1" pitchFamily="2" charset="2"/>
              </a:rPr>
              <a:t> greater than .0749 we will reject the null hypothesis, and </a:t>
            </a:r>
            <a:r>
              <a:rPr lang="en-US" altLang="en-US" sz="2400">
                <a:ea typeface="ＭＳ Ｐゴシック" panose="020B0600070205080204" pitchFamily="34" charset="-128"/>
              </a:rPr>
              <a:t>for any α</a:t>
            </a:r>
            <a:r>
              <a:rPr lang="en-US" altLang="en-US" sz="2400">
                <a:ea typeface="ＭＳ Ｐゴシック" panose="020B0600070205080204" pitchFamily="34" charset="-128"/>
                <a:sym typeface="Mathematica1" pitchFamily="2" charset="2"/>
              </a:rPr>
              <a:t> less than or equal to .0749 we will not reject the null hypothesis.  For our example, α = .025, which is less than the p-value of .0749.  As a result, </a:t>
            </a:r>
            <a:r>
              <a:rPr lang="en-US" altLang="en-US" sz="2400">
                <a:ea typeface="ＭＳ Ｐゴシック" panose="020B0600070205080204" pitchFamily="34" charset="-128"/>
              </a:rPr>
              <a:t>we fail to reject H</a:t>
            </a:r>
            <a:r>
              <a:rPr lang="en-US" altLang="en-US" sz="2400" baseline="-25000">
                <a:ea typeface="ＭＳ Ｐゴシック" panose="020B0600070205080204" pitchFamily="34" charset="-128"/>
              </a:rPr>
              <a:t>0</a:t>
            </a:r>
            <a:r>
              <a:rPr lang="en-US" altLang="en-US" sz="2400">
                <a:ea typeface="ＭＳ Ｐゴシック" panose="020B0600070205080204" pitchFamily="34" charset="-128"/>
              </a:rPr>
              <a:t> and conclude that the machine does not need an adjustment.</a:t>
            </a:r>
          </a:p>
        </p:txBody>
      </p:sp>
      <p:sp>
        <p:nvSpPr>
          <p:cNvPr id="91140"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2217406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9-12</a:t>
            </a:r>
          </a:p>
        </p:txBody>
      </p:sp>
      <p:sp>
        <p:nvSpPr>
          <p:cNvPr id="92163" name="Rectangle 3"/>
          <p:cNvSpPr>
            <a:spLocks noGrp="1" noChangeArrowheads="1"/>
          </p:cNvSpPr>
          <p:nvPr>
            <p:ph type="body" idx="1"/>
          </p:nvPr>
        </p:nvSpPr>
        <p:spPr>
          <a:xfrm>
            <a:off x="1981201" y="1676400"/>
            <a:ext cx="8486775" cy="4114800"/>
          </a:xfrm>
        </p:spPr>
        <p:txBody>
          <a:bodyPr/>
          <a:lstStyle/>
          <a:p>
            <a:pPr eaLnBrk="1" hangingPunct="1">
              <a:lnSpc>
                <a:spcPct val="90000"/>
              </a:lnSpc>
              <a:buFont typeface="Tahoma" panose="020B0604030504040204" pitchFamily="34" charset="0"/>
              <a:buChar char=" "/>
            </a:pPr>
            <a:r>
              <a:rPr lang="en-US" altLang="en-US" sz="2400">
                <a:ea typeface="ＭＳ Ｐゴシック" panose="020B0600070205080204" pitchFamily="34" charset="-128"/>
              </a:rPr>
              <a:t>Direct Mailing Company sells computers and computer parts by mail.  The company claims that at least 90% of all orders are mailed within 72 hours after they are received.  The quality control department at the company often takes samples to check if this claim is valid.  A recently taken sample of 150 orders showed that 129 of them were mailed within 72 hours.  Do you think the company’s claim is true?  Use a 2.5% significance level.</a:t>
            </a:r>
          </a:p>
        </p:txBody>
      </p:sp>
      <p:sp>
        <p:nvSpPr>
          <p:cNvPr id="92164"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4029258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9-12: Solution</a:t>
            </a:r>
          </a:p>
        </p:txBody>
      </p:sp>
      <p:sp>
        <p:nvSpPr>
          <p:cNvPr id="93187" name="Rectangle 3"/>
          <p:cNvSpPr>
            <a:spLocks noGrp="1" noChangeArrowheads="1"/>
          </p:cNvSpPr>
          <p:nvPr>
            <p:ph type="body" idx="1"/>
          </p:nvPr>
        </p:nvSpPr>
        <p:spPr>
          <a:xfrm>
            <a:off x="2135188" y="1752600"/>
            <a:ext cx="8343900" cy="4114800"/>
          </a:xfrm>
        </p:spPr>
        <p:txBody>
          <a:bodyPr/>
          <a:lstStyle/>
          <a:p>
            <a:pPr eaLnBrk="1" hangingPunct="1"/>
            <a:r>
              <a:rPr lang="en-GB" altLang="en-US" dirty="0" smtClean="0">
                <a:ea typeface="ＭＳ Ｐゴシック" panose="020B0600070205080204" pitchFamily="34" charset="-128"/>
              </a:rPr>
              <a:t>Step 1:</a:t>
            </a:r>
            <a:r>
              <a:rPr lang="en-GB" altLang="en-US" i="1" dirty="0" smtClean="0">
                <a:ea typeface="ＭＳ Ｐゴシック" panose="020B0600070205080204" pitchFamily="34" charset="-128"/>
              </a:rPr>
              <a:t> H</a:t>
            </a:r>
            <a:r>
              <a:rPr lang="en-GB" altLang="en-US" baseline="-25000" dirty="0" smtClean="0">
                <a:ea typeface="ＭＳ Ｐゴシック" panose="020B0600070205080204" pitchFamily="34" charset="-128"/>
              </a:rPr>
              <a:t>0</a:t>
            </a:r>
            <a:r>
              <a:rPr lang="en-GB" altLang="en-US" dirty="0" smtClean="0">
                <a:ea typeface="ＭＳ Ｐゴシック" panose="020B0600070205080204" pitchFamily="34" charset="-128"/>
              </a:rPr>
              <a:t> :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p</a:t>
            </a:r>
            <a:r>
              <a:rPr lang="en-GB" altLang="en-US" dirty="0" smtClean="0">
                <a:ea typeface="ＭＳ Ｐゴシック" panose="020B0600070205080204" pitchFamily="34" charset="-128"/>
              </a:rPr>
              <a:t> = .90</a:t>
            </a:r>
          </a:p>
          <a:p>
            <a:pPr eaLnBrk="1" hangingPunct="1">
              <a:buFont typeface="Wingdings" panose="05000000000000000000" pitchFamily="2" charset="2"/>
              <a:buNone/>
            </a:pPr>
            <a:r>
              <a:rPr lang="en-GB" altLang="en-US" dirty="0" smtClean="0">
                <a:ea typeface="ＭＳ Ｐゴシック" panose="020B0600070205080204" pitchFamily="34" charset="-128"/>
              </a:rPr>
              <a:t>               </a:t>
            </a:r>
            <a:r>
              <a:rPr lang="en-GB" altLang="en-US" i="1" dirty="0" smtClean="0">
                <a:ea typeface="ＭＳ Ｐゴシック" panose="020B0600070205080204" pitchFamily="34" charset="-128"/>
              </a:rPr>
              <a:t>H</a:t>
            </a:r>
            <a:r>
              <a:rPr lang="en-GB" altLang="en-US" i="1" baseline="-25000" dirty="0" smtClean="0">
                <a:ea typeface="ＭＳ Ｐゴシック" panose="020B0600070205080204" pitchFamily="34" charset="-128"/>
              </a:rPr>
              <a:t>1</a:t>
            </a:r>
            <a:r>
              <a:rPr lang="en-GB" altLang="en-US" dirty="0" smtClean="0">
                <a:ea typeface="ＭＳ Ｐゴシック" panose="020B0600070205080204" pitchFamily="34" charset="-128"/>
              </a:rPr>
              <a:t> :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p</a:t>
            </a:r>
            <a:r>
              <a:rPr lang="en-GB" altLang="en-US" dirty="0" smtClean="0">
                <a:ea typeface="ＭＳ Ｐゴシック" panose="020B0600070205080204" pitchFamily="34" charset="-128"/>
              </a:rPr>
              <a:t> &lt;</a:t>
            </a:r>
            <a:r>
              <a:rPr lang="en-GB" altLang="en-US" dirty="0" smtClean="0">
                <a:ea typeface="ＭＳ Ｐゴシック" panose="020B0600070205080204" pitchFamily="34" charset="-128"/>
                <a:sym typeface="Mathematica1" pitchFamily="2" charset="2"/>
              </a:rPr>
              <a:t> .90</a:t>
            </a:r>
            <a:endParaRPr lang="en-GB" altLang="en-US" dirty="0" smtClean="0">
              <a:ea typeface="ＭＳ Ｐゴシック" panose="020B0600070205080204" pitchFamily="34" charset="-128"/>
            </a:endParaRPr>
          </a:p>
          <a:p>
            <a:pPr eaLnBrk="1" hangingPunct="1"/>
            <a:r>
              <a:rPr lang="en-GB" altLang="en-US" dirty="0" smtClean="0">
                <a:ea typeface="ＭＳ Ｐゴシック" panose="020B0600070205080204" pitchFamily="34" charset="-128"/>
              </a:rPr>
              <a:t>Step 2: To check whether the sample is large, we calculate the values of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np</a:t>
            </a:r>
            <a:r>
              <a:rPr lang="en-GB" altLang="en-US" dirty="0" smtClean="0">
                <a:ea typeface="ＭＳ Ｐゴシック" panose="020B0600070205080204" pitchFamily="34" charset="-128"/>
              </a:rPr>
              <a:t> and </a:t>
            </a: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nq</a:t>
            </a:r>
            <a:r>
              <a:rPr lang="en-GB" altLang="en-US" dirty="0" smtClean="0">
                <a:ea typeface="ＭＳ Ｐゴシック" panose="020B0600070205080204" pitchFamily="34" charset="-128"/>
              </a:rPr>
              <a:t>:</a:t>
            </a:r>
          </a:p>
          <a:p>
            <a:pPr eaLnBrk="1" hangingPunct="1">
              <a:buFont typeface="Wingdings" panose="05000000000000000000" pitchFamily="2" charset="2"/>
              <a:buNone/>
            </a:pP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       np</a:t>
            </a:r>
            <a:r>
              <a:rPr lang="en-GB" altLang="en-US" dirty="0" smtClean="0">
                <a:ea typeface="ＭＳ Ｐゴシック" panose="020B0600070205080204" pitchFamily="34" charset="-128"/>
              </a:rPr>
              <a:t> = 150(.90) = 135 &gt; 5</a:t>
            </a:r>
          </a:p>
          <a:p>
            <a:pPr eaLnBrk="1" hangingPunct="1">
              <a:buFont typeface="Wingdings" panose="05000000000000000000" pitchFamily="2" charset="2"/>
              <a:buNone/>
            </a:pPr>
            <a:r>
              <a:rPr lang="en-US" altLang="en-US" i="1" dirty="0" smtClean="0">
                <a:latin typeface="Times New Roman" panose="02020603050405020304" pitchFamily="18" charset="0"/>
                <a:ea typeface="ＭＳ Ｐゴシック" panose="020B0600070205080204" pitchFamily="34" charset="-128"/>
                <a:cs typeface="Times New Roman" panose="02020603050405020304" pitchFamily="18" charset="0"/>
              </a:rPr>
              <a:t>       nq</a:t>
            </a:r>
            <a:r>
              <a:rPr lang="en-GB" altLang="en-US" dirty="0" smtClean="0">
                <a:ea typeface="ＭＳ Ｐゴシック" panose="020B0600070205080204" pitchFamily="34" charset="-128"/>
              </a:rPr>
              <a:t> = 150(.10) = 15 &gt; 5</a:t>
            </a:r>
            <a:endParaRPr lang="en-US" altLang="en-US" dirty="0" smtClean="0">
              <a:ea typeface="ＭＳ Ｐゴシック" panose="020B0600070205080204" pitchFamily="34" charset="-128"/>
            </a:endParaRPr>
          </a:p>
          <a:p>
            <a:pPr eaLnBrk="1" hangingPunct="1">
              <a:buFont typeface="Wingdings" panose="05000000000000000000" pitchFamily="2" charset="2"/>
              <a:buNone/>
            </a:pPr>
            <a:r>
              <a:rPr lang="en-US" altLang="en-US" dirty="0" smtClean="0">
                <a:ea typeface="ＭＳ Ｐゴシック" panose="020B0600070205080204" pitchFamily="34" charset="-128"/>
              </a:rPr>
              <a:t>   Consequently, we will use the normal distribution to make the test.</a:t>
            </a:r>
          </a:p>
        </p:txBody>
      </p:sp>
      <p:sp>
        <p:nvSpPr>
          <p:cNvPr id="93188"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723523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9-12: Solution</a:t>
            </a:r>
          </a:p>
        </p:txBody>
      </p:sp>
      <p:sp>
        <p:nvSpPr>
          <p:cNvPr id="94211"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3: </a:t>
            </a:r>
            <a:r>
              <a:rPr lang="en-US" altLang="en-US" sz="2400">
                <a:ea typeface="ＭＳ Ｐゴシック" panose="020B0600070205080204" pitchFamily="34" charset="-128"/>
                <a:cs typeface="Times New Roman" panose="02020603050405020304" pitchFamily="18" charset="0"/>
                <a:sym typeface="Mathematica1" pitchFamily="2" charset="2"/>
              </a:rPr>
              <a:t>Significance level = .025. </a:t>
            </a:r>
            <a:r>
              <a:rPr lang="en-US" altLang="en-US" sz="2400">
                <a:ea typeface="ＭＳ Ｐゴシック" panose="020B0600070205080204" pitchFamily="34" charset="-128"/>
                <a:cs typeface="Times New Roman" panose="02020603050405020304" pitchFamily="18" charset="0"/>
              </a:rPr>
              <a:t>The &lt;</a:t>
            </a:r>
            <a:r>
              <a:rPr lang="en-US" altLang="en-US" sz="2400">
                <a:ea typeface="ＭＳ Ｐゴシック" panose="020B0600070205080204" pitchFamily="34" charset="-128"/>
                <a:cs typeface="Times New Roman" panose="02020603050405020304" pitchFamily="18" charset="0"/>
                <a:sym typeface="Mathematica1" pitchFamily="2" charset="2"/>
              </a:rPr>
              <a:t> sign in the alternative hypothesis indicates that the test is left-tailed, and the rejection region leis in the left tail.  </a:t>
            </a: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The critical values of z for .0250 area in the left tail is -1.96.</a:t>
            </a: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p>
        </p:txBody>
      </p:sp>
      <p:sp>
        <p:nvSpPr>
          <p:cNvPr id="94212"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175069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Figure 9.18  The critical values of z</a:t>
            </a:r>
            <a:endParaRPr lang="en-US" altLang="en-US" smtClean="0">
              <a:ea typeface="ＭＳ Ｐゴシック" panose="020B0600070205080204" pitchFamily="34" charset="-128"/>
            </a:endParaRPr>
          </a:p>
        </p:txBody>
      </p:sp>
      <p:sp>
        <p:nvSpPr>
          <p:cNvPr id="95235" name="Text Box 3"/>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9523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316164"/>
            <a:ext cx="54864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53695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9-12: Solution</a:t>
            </a:r>
          </a:p>
        </p:txBody>
      </p:sp>
      <p:sp>
        <p:nvSpPr>
          <p:cNvPr id="96259"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4:</a:t>
            </a:r>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p>
          <a:p>
            <a:pPr eaLnBrk="1" hangingPunct="1">
              <a:buFont typeface="Wingdings" panose="05000000000000000000" pitchFamily="2" charset="2"/>
              <a:buNone/>
            </a:pPr>
            <a:endParaRPr lang="en-US" altLang="en-US" sz="2400">
              <a:ea typeface="ＭＳ Ｐゴシック" panose="020B0600070205080204" pitchFamily="34" charset="-128"/>
              <a:cs typeface="Times New Roman" panose="02020603050405020304" pitchFamily="18" charset="0"/>
              <a:sym typeface="Mathematica1" pitchFamily="2" charset="2"/>
            </a:endParaRPr>
          </a:p>
        </p:txBody>
      </p:sp>
      <p:sp>
        <p:nvSpPr>
          <p:cNvPr id="96260"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graphicFrame>
        <p:nvGraphicFramePr>
          <p:cNvPr id="96261" name="Object 2"/>
          <p:cNvGraphicFramePr>
            <a:graphicFrameLocks noGrp="1" noChangeAspect="1"/>
          </p:cNvGraphicFramePr>
          <p:nvPr>
            <p:ph sz="half" idx="2"/>
          </p:nvPr>
        </p:nvGraphicFramePr>
        <p:xfrm>
          <a:off x="3205164" y="2590800"/>
          <a:ext cx="5475287" cy="1981200"/>
        </p:xfrm>
        <a:graphic>
          <a:graphicData uri="http://schemas.openxmlformats.org/presentationml/2006/ole">
            <mc:AlternateContent xmlns:mc="http://schemas.openxmlformats.org/markup-compatibility/2006">
              <mc:Choice xmlns:v="urn:schemas-microsoft-com:vml" Requires="v">
                <p:oleObj spid="_x0000_s4101" name="Equation" r:id="rId3" imgW="2527300" imgH="914400" progId="Equation.DSMT4">
                  <p:embed/>
                </p:oleObj>
              </mc:Choice>
              <mc:Fallback>
                <p:oleObj name="Equation" r:id="rId3" imgW="25273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164" y="2590800"/>
                        <a:ext cx="5475287"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58275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25510" y="389879"/>
            <a:ext cx="10972800" cy="1139825"/>
          </a:xfrm>
        </p:spPr>
        <p:txBody>
          <a:bodyPr/>
          <a:lstStyle/>
          <a:p>
            <a:pPr eaLnBrk="1" hangingPunct="1"/>
            <a:r>
              <a:rPr lang="en-GB" altLang="en-US" sz="2800">
                <a:ea typeface="ＭＳ Ｐゴシック" panose="020B0600070205080204" pitchFamily="34" charset="-128"/>
              </a:rPr>
              <a:t>HYPOTHESIS TESTS ABOUT A POPULATION PROPORTION: LARGE SAMPLES</a:t>
            </a:r>
            <a:endParaRPr lang="en-US" altLang="en-US" sz="2800">
              <a:ea typeface="ＭＳ Ｐゴシック" panose="020B0600070205080204" pitchFamily="34" charset="-128"/>
            </a:endParaRPr>
          </a:p>
        </p:txBody>
      </p:sp>
      <p:sp>
        <p:nvSpPr>
          <p:cNvPr id="78851" name="Rectangle 3"/>
          <p:cNvSpPr>
            <a:spLocks noGrp="1" noChangeArrowheads="1"/>
          </p:cNvSpPr>
          <p:nvPr>
            <p:ph type="body" sz="half" idx="1"/>
          </p:nvPr>
        </p:nvSpPr>
        <p:spPr>
          <a:xfrm>
            <a:off x="725510" y="1570264"/>
            <a:ext cx="8077200" cy="4530725"/>
          </a:xfrm>
        </p:spPr>
        <p:txBody>
          <a:bodyPr/>
          <a:lstStyle/>
          <a:p>
            <a:pPr eaLnBrk="1" hangingPunct="1">
              <a:buFont typeface="Tahoma" panose="020B0604030504040204" pitchFamily="34" charset="0"/>
              <a:buChar char=" "/>
            </a:pPr>
            <a:r>
              <a:rPr lang="en-US" altLang="en-US" sz="2400" dirty="0">
                <a:solidFill>
                  <a:schemeClr val="folHlink"/>
                </a:solidFill>
                <a:ea typeface="ＭＳ Ｐゴシック" panose="020B0600070205080204" pitchFamily="34" charset="-128"/>
              </a:rPr>
              <a:t>Test Statistic </a:t>
            </a:r>
          </a:p>
          <a:p>
            <a:pPr eaLnBrk="1" hangingPunct="1">
              <a:buFont typeface="Tahoma" panose="020B0604030504040204" pitchFamily="34" charset="0"/>
              <a:buChar char=" "/>
            </a:pPr>
            <a:r>
              <a:rPr lang="en-US" altLang="en-US" sz="2400" dirty="0">
                <a:ea typeface="ＭＳ Ｐゴシック" panose="020B0600070205080204" pitchFamily="34" charset="-128"/>
              </a:rPr>
              <a:t>The value of the </a:t>
            </a:r>
            <a:r>
              <a:rPr lang="en-US" altLang="en-US" sz="2400" b="1" i="1" u="sng" dirty="0">
                <a:solidFill>
                  <a:schemeClr val="hlink"/>
                </a:solidFill>
                <a:ea typeface="ＭＳ Ｐゴシック" panose="020B0600070205080204" pitchFamily="34" charset="-128"/>
              </a:rPr>
              <a:t>test statistic </a:t>
            </a:r>
            <a:r>
              <a:rPr lang="en-US" altLang="en-US" sz="2400" b="1" i="1" u="sng" dirty="0">
                <a:solidFill>
                  <a:schemeClr val="hlink"/>
                </a:solidFill>
                <a:latin typeface="Times New Roman" panose="02020603050405020304" pitchFamily="18" charset="0"/>
                <a:ea typeface="ＭＳ Ｐゴシック" panose="020B0600070205080204" pitchFamily="34" charset="-128"/>
              </a:rPr>
              <a:t>z</a:t>
            </a:r>
            <a:r>
              <a:rPr lang="en-US" altLang="en-US" sz="2400" dirty="0">
                <a:ea typeface="ＭＳ Ｐゴシック" panose="020B0600070205080204" pitchFamily="34" charset="-128"/>
              </a:rPr>
              <a:t> for the sample proportion,    , is computes as</a:t>
            </a:r>
          </a:p>
          <a:p>
            <a:pPr eaLnBrk="1" hangingPunct="1">
              <a:buFont typeface="Tahoma" panose="020B0604030504040204" pitchFamily="34" charset="0"/>
              <a:buChar char=" "/>
            </a:pPr>
            <a:endParaRPr lang="en-US" altLang="en-US" sz="2400" dirty="0">
              <a:ea typeface="ＭＳ Ｐゴシック" panose="020B0600070205080204" pitchFamily="34" charset="-128"/>
            </a:endParaRPr>
          </a:p>
          <a:p>
            <a:pPr eaLnBrk="1" hangingPunct="1">
              <a:buFont typeface="Tahoma" panose="020B0604030504040204" pitchFamily="34" charset="0"/>
              <a:buChar char=" "/>
            </a:pPr>
            <a:endParaRPr lang="en-US" altLang="en-US" sz="2400" dirty="0">
              <a:ea typeface="ＭＳ Ｐゴシック" panose="020B0600070205080204" pitchFamily="34" charset="-128"/>
            </a:endParaRPr>
          </a:p>
          <a:p>
            <a:pPr eaLnBrk="1" hangingPunct="1">
              <a:buFont typeface="Tahoma" panose="020B0604030504040204" pitchFamily="34" charset="0"/>
              <a:buChar char=" "/>
            </a:pPr>
            <a:endParaRPr lang="en-US" altLang="en-US" sz="2400" dirty="0">
              <a:ea typeface="ＭＳ Ｐゴシック" panose="020B0600070205080204" pitchFamily="34" charset="-128"/>
            </a:endParaRPr>
          </a:p>
          <a:p>
            <a:pPr eaLnBrk="1" hangingPunct="1">
              <a:buFont typeface="Tahoma" panose="020B0604030504040204" pitchFamily="34" charset="0"/>
              <a:buChar char=" "/>
            </a:pPr>
            <a:r>
              <a:rPr lang="en-US" altLang="en-US" sz="2400" dirty="0">
                <a:ea typeface="ＭＳ Ｐゴシック" panose="020B0600070205080204" pitchFamily="34" charset="-128"/>
              </a:rPr>
              <a:t>The value of </a:t>
            </a:r>
            <a:r>
              <a:rPr lang="en-US" altLang="en-US" sz="2400" i="1" dirty="0">
                <a:latin typeface="Times New Roman" panose="02020603050405020304" pitchFamily="18" charset="0"/>
                <a:ea typeface="ＭＳ Ｐゴシック" panose="020B0600070205080204" pitchFamily="34" charset="-128"/>
              </a:rPr>
              <a:t>p</a:t>
            </a:r>
            <a:r>
              <a:rPr lang="en-US" altLang="en-US" sz="2400" dirty="0">
                <a:ea typeface="ＭＳ Ｐゴシック" panose="020B0600070205080204" pitchFamily="34" charset="-128"/>
              </a:rPr>
              <a:t> that is used in this formula is the one from the null hypothesis.  The value of </a:t>
            </a:r>
            <a:r>
              <a:rPr lang="en-US" altLang="en-US" sz="2400" i="1" dirty="0">
                <a:latin typeface="Times New Roman" panose="02020603050405020304" pitchFamily="18" charset="0"/>
                <a:ea typeface="ＭＳ Ｐゴシック" panose="020B0600070205080204" pitchFamily="34" charset="-128"/>
              </a:rPr>
              <a:t>q</a:t>
            </a:r>
            <a:r>
              <a:rPr lang="en-US" altLang="en-US" sz="2400" dirty="0">
                <a:ea typeface="ＭＳ Ｐゴシック" panose="020B0600070205080204" pitchFamily="34" charset="-128"/>
              </a:rPr>
              <a:t> is equal to 1-</a:t>
            </a:r>
            <a:r>
              <a:rPr lang="en-US" altLang="en-US" sz="2400" i="1" dirty="0">
                <a:latin typeface="Times New Roman" panose="02020603050405020304" pitchFamily="18" charset="0"/>
                <a:ea typeface="ＭＳ Ｐゴシック" panose="020B0600070205080204" pitchFamily="34" charset="-128"/>
              </a:rPr>
              <a:t>p</a:t>
            </a:r>
            <a:r>
              <a:rPr lang="en-US" altLang="en-US" sz="2400" dirty="0">
                <a:ea typeface="ＭＳ Ｐゴシック" panose="020B0600070205080204" pitchFamily="34" charset="-128"/>
              </a:rPr>
              <a:t>.  The value of </a:t>
            </a:r>
            <a:r>
              <a:rPr lang="en-US" altLang="en-US" sz="2400" i="1" dirty="0">
                <a:latin typeface="Times New Roman" panose="02020603050405020304" pitchFamily="18" charset="0"/>
                <a:ea typeface="ＭＳ Ｐゴシック" panose="020B0600070205080204" pitchFamily="34" charset="-128"/>
              </a:rPr>
              <a:t>z</a:t>
            </a:r>
            <a:r>
              <a:rPr lang="en-US" altLang="en-US" sz="2400" dirty="0">
                <a:ea typeface="ＭＳ Ｐゴシック" panose="020B0600070205080204" pitchFamily="34" charset="-128"/>
              </a:rPr>
              <a:t> calculated for    using the above formula is also called the observed value of </a:t>
            </a:r>
            <a:r>
              <a:rPr lang="en-US" altLang="en-US" sz="2400" i="1" dirty="0">
                <a:latin typeface="Times New Roman" panose="02020603050405020304" pitchFamily="18" charset="0"/>
                <a:ea typeface="ＭＳ Ｐゴシック" panose="020B0600070205080204" pitchFamily="34" charset="-128"/>
              </a:rPr>
              <a:t>z</a:t>
            </a:r>
            <a:r>
              <a:rPr lang="en-US" altLang="en-US" sz="2400" dirty="0">
                <a:ea typeface="ＭＳ Ｐゴシック" panose="020B0600070205080204" pitchFamily="34" charset="-128"/>
              </a:rPr>
              <a:t>.</a:t>
            </a:r>
          </a:p>
        </p:txBody>
      </p:sp>
      <p:graphicFrame>
        <p:nvGraphicFramePr>
          <p:cNvPr id="78852" name="Object 2"/>
          <p:cNvGraphicFramePr>
            <a:graphicFrameLocks noChangeAspect="1"/>
          </p:cNvGraphicFramePr>
          <p:nvPr>
            <p:extLst>
              <p:ext uri="{D42A27DB-BD31-4B8C-83A1-F6EECF244321}">
                <p14:modId xmlns:p14="http://schemas.microsoft.com/office/powerpoint/2010/main" val="562617376"/>
              </p:ext>
            </p:extLst>
          </p:nvPr>
        </p:nvGraphicFramePr>
        <p:xfrm>
          <a:off x="8142869" y="1965060"/>
          <a:ext cx="390525" cy="520700"/>
        </p:xfrm>
        <a:graphic>
          <a:graphicData uri="http://schemas.openxmlformats.org/presentationml/2006/ole">
            <mc:AlternateContent xmlns:mc="http://schemas.openxmlformats.org/markup-compatibility/2006">
              <mc:Choice xmlns:v="urn:schemas-microsoft-com:vml" Requires="v">
                <p:oleObj spid="_x0000_s1035" name="Equation" r:id="rId3" imgW="152268" imgH="203024" progId="Equation.3">
                  <p:embed/>
                </p:oleObj>
              </mc:Choice>
              <mc:Fallback>
                <p:oleObj name="Equation" r:id="rId3" imgW="152268"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2869" y="1965060"/>
                        <a:ext cx="390525"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853" name="Object 3"/>
          <p:cNvGraphicFramePr>
            <a:graphicFrameLocks noChangeAspect="1"/>
          </p:cNvGraphicFramePr>
          <p:nvPr>
            <p:extLst>
              <p:ext uri="{D42A27DB-BD31-4B8C-83A1-F6EECF244321}">
                <p14:modId xmlns:p14="http://schemas.microsoft.com/office/powerpoint/2010/main" val="1503514807"/>
              </p:ext>
            </p:extLst>
          </p:nvPr>
        </p:nvGraphicFramePr>
        <p:xfrm>
          <a:off x="1776435" y="3006499"/>
          <a:ext cx="4435475" cy="1160463"/>
        </p:xfrm>
        <a:graphic>
          <a:graphicData uri="http://schemas.openxmlformats.org/presentationml/2006/ole">
            <mc:AlternateContent xmlns:mc="http://schemas.openxmlformats.org/markup-compatibility/2006">
              <mc:Choice xmlns:v="urn:schemas-microsoft-com:vml" Requires="v">
                <p:oleObj spid="_x0000_s1036" name="Equation" r:id="rId5" imgW="2070100" imgH="495300" progId="Equation.DSMT4">
                  <p:embed/>
                </p:oleObj>
              </mc:Choice>
              <mc:Fallback>
                <p:oleObj name="Equation" r:id="rId5" imgW="2070100" imgH="4953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76435" y="3006499"/>
                        <a:ext cx="4435475"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54" name="Text Box 6"/>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graphicFrame>
        <p:nvGraphicFramePr>
          <p:cNvPr id="78856" name="Object 4"/>
          <p:cNvGraphicFramePr>
            <a:graphicFrameLocks noGrp="1" noChangeAspect="1"/>
          </p:cNvGraphicFramePr>
          <p:nvPr>
            <p:ph sz="half" idx="2"/>
            <p:extLst>
              <p:ext uri="{D42A27DB-BD31-4B8C-83A1-F6EECF244321}">
                <p14:modId xmlns:p14="http://schemas.microsoft.com/office/powerpoint/2010/main" val="566560102"/>
              </p:ext>
            </p:extLst>
          </p:nvPr>
        </p:nvGraphicFramePr>
        <p:xfrm>
          <a:off x="2646609" y="4842456"/>
          <a:ext cx="360709" cy="480945"/>
        </p:xfrm>
        <a:graphic>
          <a:graphicData uri="http://schemas.openxmlformats.org/presentationml/2006/ole">
            <mc:AlternateContent xmlns:mc="http://schemas.openxmlformats.org/markup-compatibility/2006">
              <mc:Choice xmlns:v="urn:schemas-microsoft-com:vml" Requires="v">
                <p:oleObj spid="_x0000_s1037" name="Equation" r:id="rId7" imgW="152268" imgH="203024" progId="Equation.3">
                  <p:embed/>
                </p:oleObj>
              </mc:Choice>
              <mc:Fallback>
                <p:oleObj name="Equation" r:id="rId7" imgW="152268" imgH="203024"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609" y="4842456"/>
                        <a:ext cx="360709" cy="48094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041479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9-12: Solution</a:t>
            </a:r>
          </a:p>
        </p:txBody>
      </p:sp>
      <p:sp>
        <p:nvSpPr>
          <p:cNvPr id="97283"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5: The value of test statistic z = -1.63 is greater than the critical value of z = -1.96, and it falls in the nonrejection region.  Therefore, we fail to reject H</a:t>
            </a:r>
            <a:r>
              <a:rPr lang="en-US" altLang="en-US" sz="2400" baseline="-25000">
                <a:ea typeface="ＭＳ Ｐゴシック" panose="020B0600070205080204" pitchFamily="34" charset="-128"/>
                <a:cs typeface="Times New Roman" panose="02020603050405020304" pitchFamily="18" charset="0"/>
              </a:rPr>
              <a:t>0</a:t>
            </a:r>
            <a:r>
              <a:rPr lang="en-US" altLang="en-US" sz="2400">
                <a:ea typeface="ＭＳ Ｐゴシック" panose="020B0600070205080204" pitchFamily="34" charset="-128"/>
                <a:cs typeface="Times New Roman" panose="02020603050405020304" pitchFamily="18" charset="0"/>
              </a:rPr>
              <a:t>.  We can state that the difference between the sample proportion and the hypothesized value of the population proportion is small, and this difference may have occurred owing to the chance alone.</a:t>
            </a:r>
            <a:endParaRPr lang="en-US" altLang="en-US" sz="2400">
              <a:ea typeface="ＭＳ Ｐゴシック" panose="020B0600070205080204" pitchFamily="34" charset="-128"/>
              <a:cs typeface="Times New Roman" panose="02020603050405020304" pitchFamily="18" charset="0"/>
              <a:sym typeface="Mathematica1" pitchFamily="2" charset="2"/>
            </a:endParaRPr>
          </a:p>
        </p:txBody>
      </p:sp>
      <p:sp>
        <p:nvSpPr>
          <p:cNvPr id="97284"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1872322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9-9</a:t>
            </a:r>
          </a:p>
        </p:txBody>
      </p:sp>
      <p:sp>
        <p:nvSpPr>
          <p:cNvPr id="79875" name="Rectangle 3"/>
          <p:cNvSpPr>
            <a:spLocks noGrp="1" noChangeArrowheads="1"/>
          </p:cNvSpPr>
          <p:nvPr>
            <p:ph type="body" idx="1"/>
          </p:nvPr>
        </p:nvSpPr>
        <p:spPr>
          <a:xfrm>
            <a:off x="2057400" y="1660526"/>
            <a:ext cx="7924800" cy="4435475"/>
          </a:xfrm>
        </p:spPr>
        <p:txBody>
          <a:bodyPr/>
          <a:lstStyle/>
          <a:p>
            <a:pPr eaLnBrk="1" hangingPunct="1">
              <a:lnSpc>
                <a:spcPct val="80000"/>
              </a:lnSpc>
              <a:buFont typeface="Tahoma" panose="020B0604030504040204" pitchFamily="34" charset="0"/>
              <a:buChar char=" "/>
            </a:pPr>
            <a:r>
              <a:rPr lang="en-US" altLang="en-US" sz="2400" dirty="0">
                <a:ea typeface="ＭＳ Ｐゴシック" panose="020B0600070205080204" pitchFamily="34" charset="-128"/>
              </a:rPr>
              <a:t>According to a Nationwide Mutual Insurance Company </a:t>
            </a:r>
            <a:r>
              <a:rPr lang="en-US" altLang="en-US" sz="2400" i="1" dirty="0">
                <a:ea typeface="ＭＳ Ｐゴシック" panose="020B0600070205080204" pitchFamily="34" charset="-128"/>
              </a:rPr>
              <a:t>Driving While Distracted</a:t>
            </a:r>
            <a:r>
              <a:rPr lang="en-US" altLang="en-US" sz="2400" dirty="0">
                <a:ea typeface="ＭＳ Ｐゴシック" panose="020B0600070205080204" pitchFamily="34" charset="-128"/>
              </a:rPr>
              <a:t> Survey conducted in 2008, 81% of the drivers interviewed said that they have talked on their cell phones while driving (</a:t>
            </a:r>
            <a:r>
              <a:rPr lang="en-US" altLang="en-US" sz="2400" i="1" dirty="0">
                <a:ea typeface="ＭＳ Ｐゴシック" panose="020B0600070205080204" pitchFamily="34" charset="-128"/>
              </a:rPr>
              <a:t>The New York Times</a:t>
            </a:r>
            <a:r>
              <a:rPr lang="en-US" altLang="en-US" sz="2400" dirty="0">
                <a:ea typeface="ＭＳ Ｐゴシック" panose="020B0600070205080204" pitchFamily="34" charset="-128"/>
              </a:rPr>
              <a:t>, July 19, 2009).  The survey included drivers aged 16 to 61 years selected from 48 states.  Assume that this result holds true for the 2008 population of all such drivers in the United States.  In a recent random sample of 1600 drivers aged 16 to 61 years selected from the United States, 83% said that they have talked on their cell phones while driving.  </a:t>
            </a:r>
          </a:p>
        </p:txBody>
      </p:sp>
      <p:sp>
        <p:nvSpPr>
          <p:cNvPr id="79876"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226330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9-9</a:t>
            </a:r>
          </a:p>
        </p:txBody>
      </p:sp>
      <p:sp>
        <p:nvSpPr>
          <p:cNvPr id="80899" name="Rectangle 3"/>
          <p:cNvSpPr>
            <a:spLocks noGrp="1" noChangeArrowheads="1"/>
          </p:cNvSpPr>
          <p:nvPr>
            <p:ph type="body" idx="1"/>
          </p:nvPr>
        </p:nvSpPr>
        <p:spPr>
          <a:xfrm>
            <a:off x="2057400" y="1660526"/>
            <a:ext cx="7924800" cy="4435475"/>
          </a:xfrm>
        </p:spPr>
        <p:txBody>
          <a:bodyPr/>
          <a:lstStyle/>
          <a:p>
            <a:pPr eaLnBrk="1" hangingPunct="1">
              <a:lnSpc>
                <a:spcPct val="80000"/>
              </a:lnSpc>
              <a:buFont typeface="Tahoma" panose="020B0604030504040204" pitchFamily="34" charset="0"/>
              <a:buChar char=" "/>
            </a:pPr>
            <a:r>
              <a:rPr lang="en-US" altLang="en-US" sz="2400" dirty="0" smtClean="0">
                <a:ea typeface="ＭＳ Ｐゴシック" panose="020B0600070205080204" pitchFamily="34" charset="-128"/>
              </a:rPr>
              <a:t>Test </a:t>
            </a:r>
            <a:r>
              <a:rPr lang="en-US" altLang="en-US" sz="2400" dirty="0">
                <a:ea typeface="ＭＳ Ｐゴシック" panose="020B0600070205080204" pitchFamily="34" charset="-128"/>
              </a:rPr>
              <a:t>the hypothesis that the current percentage of such drivers who have talked on their cell phones while driving is different from 81%.  What is your conclusion if the significance level is 5%?</a:t>
            </a:r>
          </a:p>
        </p:txBody>
      </p:sp>
      <p:sp>
        <p:nvSpPr>
          <p:cNvPr id="80900"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175887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9-9: Solution</a:t>
            </a:r>
          </a:p>
        </p:txBody>
      </p:sp>
      <p:sp>
        <p:nvSpPr>
          <p:cNvPr id="81923" name="Rectangle 3"/>
          <p:cNvSpPr>
            <a:spLocks noGrp="1" noChangeArrowheads="1"/>
          </p:cNvSpPr>
          <p:nvPr>
            <p:ph type="body" idx="1"/>
          </p:nvPr>
        </p:nvSpPr>
        <p:spPr>
          <a:xfrm>
            <a:off x="2135188" y="1752600"/>
            <a:ext cx="8343900" cy="4114800"/>
          </a:xfrm>
        </p:spPr>
        <p:txBody>
          <a:bodyPr/>
          <a:lstStyle/>
          <a:p>
            <a:pPr eaLnBrk="1" hangingPunct="1"/>
            <a:r>
              <a:rPr lang="en-GB" altLang="en-US" smtClean="0">
                <a:ea typeface="ＭＳ Ｐゴシック" panose="020B0600070205080204" pitchFamily="34" charset="-128"/>
              </a:rPr>
              <a:t>Step 1:</a:t>
            </a:r>
            <a:r>
              <a:rPr lang="en-GB" altLang="en-US" i="1" smtClean="0">
                <a:ea typeface="ＭＳ Ｐゴシック" panose="020B0600070205080204" pitchFamily="34" charset="-128"/>
              </a:rPr>
              <a:t> H</a:t>
            </a:r>
            <a:r>
              <a:rPr lang="en-GB" altLang="en-US" baseline="-25000" smtClean="0">
                <a:ea typeface="ＭＳ Ｐゴシック" panose="020B0600070205080204" pitchFamily="34" charset="-128"/>
              </a:rPr>
              <a:t>0</a:t>
            </a:r>
            <a:r>
              <a:rPr lang="en-GB" altLang="en-US" smtClean="0">
                <a:ea typeface="ＭＳ Ｐゴシック" panose="020B0600070205080204" pitchFamily="34" charset="-128"/>
              </a:rPr>
              <a:t> : </a:t>
            </a: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p</a:t>
            </a:r>
            <a:r>
              <a:rPr lang="en-GB" altLang="en-US" smtClean="0">
                <a:ea typeface="ＭＳ Ｐゴシック" panose="020B0600070205080204" pitchFamily="34" charset="-128"/>
              </a:rPr>
              <a:t> = .81</a:t>
            </a:r>
          </a:p>
          <a:p>
            <a:pPr eaLnBrk="1" hangingPunct="1">
              <a:buFont typeface="Wingdings" panose="05000000000000000000" pitchFamily="2" charset="2"/>
              <a:buNone/>
            </a:pPr>
            <a:r>
              <a:rPr lang="en-GB" altLang="en-US" smtClean="0">
                <a:ea typeface="ＭＳ Ｐゴシック" panose="020B0600070205080204" pitchFamily="34" charset="-128"/>
              </a:rPr>
              <a:t>               </a:t>
            </a:r>
            <a:r>
              <a:rPr lang="en-GB" altLang="en-US" i="1" smtClean="0">
                <a:ea typeface="ＭＳ Ｐゴシック" panose="020B0600070205080204" pitchFamily="34" charset="-128"/>
              </a:rPr>
              <a:t>H</a:t>
            </a:r>
            <a:r>
              <a:rPr lang="en-GB" altLang="en-US" i="1" baseline="-25000" smtClean="0">
                <a:ea typeface="ＭＳ Ｐゴシック" panose="020B0600070205080204" pitchFamily="34" charset="-128"/>
              </a:rPr>
              <a:t>1</a:t>
            </a:r>
            <a:r>
              <a:rPr lang="en-GB" altLang="en-US" smtClean="0">
                <a:ea typeface="ＭＳ Ｐゴシック" panose="020B0600070205080204" pitchFamily="34" charset="-128"/>
              </a:rPr>
              <a:t> : </a:t>
            </a: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p</a:t>
            </a:r>
            <a:r>
              <a:rPr lang="en-GB" altLang="en-US" smtClean="0">
                <a:ea typeface="ＭＳ Ｐゴシック" panose="020B0600070205080204" pitchFamily="34" charset="-128"/>
              </a:rPr>
              <a:t> ≠</a:t>
            </a:r>
            <a:r>
              <a:rPr lang="en-GB" altLang="en-US" smtClean="0">
                <a:ea typeface="ＭＳ Ｐゴシック" panose="020B0600070205080204" pitchFamily="34" charset="-128"/>
                <a:sym typeface="Mathematica1" pitchFamily="2" charset="2"/>
              </a:rPr>
              <a:t> .81</a:t>
            </a:r>
            <a:endParaRPr lang="en-GB" altLang="en-US" smtClean="0">
              <a:ea typeface="ＭＳ Ｐゴシック" panose="020B0600070205080204" pitchFamily="34" charset="-128"/>
            </a:endParaRPr>
          </a:p>
          <a:p>
            <a:pPr eaLnBrk="1" hangingPunct="1"/>
            <a:r>
              <a:rPr lang="en-GB" altLang="en-US" smtClean="0">
                <a:ea typeface="ＭＳ Ｐゴシック" panose="020B0600070205080204" pitchFamily="34" charset="-128"/>
              </a:rPr>
              <a:t>Step 2: To check whether the sample is large, we calculate the values of </a:t>
            </a: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np</a:t>
            </a:r>
            <a:r>
              <a:rPr lang="en-GB" altLang="en-US" smtClean="0">
                <a:ea typeface="ＭＳ Ｐゴシック" panose="020B0600070205080204" pitchFamily="34" charset="-128"/>
              </a:rPr>
              <a:t> and </a:t>
            </a: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nq</a:t>
            </a:r>
            <a:r>
              <a:rPr lang="en-GB" altLang="en-US" smtClean="0">
                <a:ea typeface="ＭＳ Ｐゴシック" panose="020B0600070205080204" pitchFamily="34" charset="-128"/>
              </a:rPr>
              <a:t>:</a:t>
            </a:r>
          </a:p>
          <a:p>
            <a:pPr eaLnBrk="1" hangingPunct="1">
              <a:buFont typeface="Wingdings" panose="05000000000000000000" pitchFamily="2" charset="2"/>
              <a:buNone/>
            </a:pP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       np</a:t>
            </a:r>
            <a:r>
              <a:rPr lang="en-GB" altLang="en-US" smtClean="0">
                <a:ea typeface="ＭＳ Ｐゴシック" panose="020B0600070205080204" pitchFamily="34" charset="-128"/>
              </a:rPr>
              <a:t> = 1600(.81) = 1296 &gt; 5</a:t>
            </a:r>
          </a:p>
          <a:p>
            <a:pPr eaLnBrk="1" hangingPunct="1">
              <a:buFont typeface="Wingdings" panose="05000000000000000000" pitchFamily="2" charset="2"/>
              <a:buNone/>
            </a:pPr>
            <a:r>
              <a:rPr lang="en-US" altLang="en-US" i="1" smtClean="0">
                <a:latin typeface="Times New Roman" panose="02020603050405020304" pitchFamily="18" charset="0"/>
                <a:ea typeface="ＭＳ Ｐゴシック" panose="020B0600070205080204" pitchFamily="34" charset="-128"/>
                <a:cs typeface="Times New Roman" panose="02020603050405020304" pitchFamily="18" charset="0"/>
              </a:rPr>
              <a:t>       nq</a:t>
            </a:r>
            <a:r>
              <a:rPr lang="en-GB" altLang="en-US" smtClean="0">
                <a:ea typeface="ＭＳ Ｐゴシック" panose="020B0600070205080204" pitchFamily="34" charset="-128"/>
              </a:rPr>
              <a:t> = 1600(.19) = 304 &gt; 5</a:t>
            </a:r>
            <a:endParaRPr lang="en-US" altLang="en-US" smtClean="0">
              <a:ea typeface="ＭＳ Ｐゴシック" panose="020B0600070205080204" pitchFamily="34" charset="-128"/>
            </a:endParaRPr>
          </a:p>
          <a:p>
            <a:pPr eaLnBrk="1" hangingPunct="1">
              <a:buFont typeface="Wingdings" panose="05000000000000000000" pitchFamily="2" charset="2"/>
              <a:buNone/>
            </a:pPr>
            <a:r>
              <a:rPr lang="en-US" altLang="en-US" smtClean="0">
                <a:ea typeface="ＭＳ Ｐゴシック" panose="020B0600070205080204" pitchFamily="34" charset="-128"/>
              </a:rPr>
              <a:t>   Consequently, we will use the normal distribution to find the p-value for this test.</a:t>
            </a:r>
          </a:p>
        </p:txBody>
      </p:sp>
      <p:sp>
        <p:nvSpPr>
          <p:cNvPr id="81924"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391770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9-9: Solution</a:t>
            </a:r>
          </a:p>
        </p:txBody>
      </p:sp>
      <p:sp>
        <p:nvSpPr>
          <p:cNvPr id="82947"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3: The ≠</a:t>
            </a:r>
            <a:r>
              <a:rPr lang="en-US" altLang="en-US" sz="2400">
                <a:ea typeface="ＭＳ Ｐゴシック" panose="020B0600070205080204" pitchFamily="34" charset="-128"/>
                <a:cs typeface="Times New Roman" panose="02020603050405020304" pitchFamily="18" charset="0"/>
                <a:sym typeface="Mathematica1" pitchFamily="2" charset="2"/>
              </a:rPr>
              <a:t> sign in the alternative hypothesis indicates that the test is two-tailed.</a:t>
            </a: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p>
          <a:p>
            <a:pPr eaLnBrk="1" hangingPunct="1">
              <a:buFont typeface="Wingdings" panose="05000000000000000000" pitchFamily="2" charset="2"/>
              <a:buNone/>
            </a:pPr>
            <a:endParaRPr lang="en-US" altLang="en-US" sz="2400">
              <a:ea typeface="ＭＳ Ｐゴシック" panose="020B0600070205080204" pitchFamily="34" charset="-128"/>
              <a:cs typeface="Times New Roman" panose="02020603050405020304" pitchFamily="18" charset="0"/>
              <a:sym typeface="Mathematica1" pitchFamily="2" charset="2"/>
            </a:endParaRPr>
          </a:p>
          <a:p>
            <a:pPr eaLnBrk="1" hangingPunct="1">
              <a:buFont typeface="Wingdings" panose="05000000000000000000" pitchFamily="2" charset="2"/>
              <a:buNone/>
            </a:pPr>
            <a:r>
              <a:rPr lang="en-US" altLang="en-US" sz="2400">
                <a:ea typeface="ＭＳ Ｐゴシック" panose="020B0600070205080204" pitchFamily="34" charset="-128"/>
                <a:cs typeface="Times New Roman" panose="02020603050405020304" pitchFamily="18" charset="0"/>
                <a:sym typeface="Mathematica1" pitchFamily="2" charset="2"/>
              </a:rPr>
              <a:t>               </a:t>
            </a:r>
            <a:r>
              <a:rPr lang="en-US" altLang="en-US" sz="2400" i="1">
                <a:ea typeface="ＭＳ Ｐゴシック" panose="020B0600070205080204" pitchFamily="34" charset="-128"/>
                <a:cs typeface="Times New Roman" panose="02020603050405020304" pitchFamily="18" charset="0"/>
                <a:sym typeface="Mathematica1" pitchFamily="2" charset="2"/>
              </a:rPr>
              <a:t>p</a:t>
            </a:r>
            <a:r>
              <a:rPr lang="en-US" altLang="en-US" sz="2400">
                <a:ea typeface="ＭＳ Ｐゴシック" panose="020B0600070205080204" pitchFamily="34" charset="-128"/>
                <a:cs typeface="Times New Roman" panose="02020603050405020304" pitchFamily="18" charset="0"/>
                <a:sym typeface="Mathematica1" pitchFamily="2" charset="2"/>
              </a:rPr>
              <a:t>-value = 2(.0207) = .0414</a:t>
            </a:r>
            <a:endParaRPr lang="en-US" altLang="en-US" sz="2400">
              <a:ea typeface="ＭＳ Ｐゴシック" panose="020B0600070205080204" pitchFamily="34" charset="-128"/>
            </a:endParaRPr>
          </a:p>
        </p:txBody>
      </p:sp>
      <p:sp>
        <p:nvSpPr>
          <p:cNvPr id="82948"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graphicFrame>
        <p:nvGraphicFramePr>
          <p:cNvPr id="82949" name="Object 2"/>
          <p:cNvGraphicFramePr>
            <a:graphicFrameLocks noGrp="1" noChangeAspect="1"/>
          </p:cNvGraphicFramePr>
          <p:nvPr>
            <p:ph sz="half" idx="2"/>
          </p:nvPr>
        </p:nvGraphicFramePr>
        <p:xfrm>
          <a:off x="2743200" y="2590800"/>
          <a:ext cx="6477000" cy="2133600"/>
        </p:xfrm>
        <a:graphic>
          <a:graphicData uri="http://schemas.openxmlformats.org/presentationml/2006/ole">
            <mc:AlternateContent xmlns:mc="http://schemas.openxmlformats.org/markup-compatibility/2006">
              <mc:Choice xmlns:v="urn:schemas-microsoft-com:vml" Requires="v">
                <p:oleObj spid="_x0000_s2053" name="Equation" r:id="rId3" imgW="2514600" imgH="914400" progId="Equation.DSMT4">
                  <p:embed/>
                </p:oleObj>
              </mc:Choice>
              <mc:Fallback>
                <p:oleObj name="Equation" r:id="rId3" imgW="25146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590800"/>
                        <a:ext cx="6477000" cy="213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37785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Figure 9.15  The required p-value</a:t>
            </a:r>
            <a:endParaRPr lang="en-US" altLang="en-US" smtClean="0">
              <a:ea typeface="ＭＳ Ｐゴシック" panose="020B0600070205080204" pitchFamily="34" charset="-128"/>
            </a:endParaRPr>
          </a:p>
        </p:txBody>
      </p:sp>
      <p:sp>
        <p:nvSpPr>
          <p:cNvPr id="83971" name="Text Box 3"/>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pic>
        <p:nvPicPr>
          <p:cNvPr id="839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163764"/>
            <a:ext cx="51054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570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9-9: Solution</a:t>
            </a:r>
          </a:p>
        </p:txBody>
      </p:sp>
      <p:sp>
        <p:nvSpPr>
          <p:cNvPr id="84995" name="Rectangle 3"/>
          <p:cNvSpPr>
            <a:spLocks noGrp="1" noChangeArrowheads="1"/>
          </p:cNvSpPr>
          <p:nvPr>
            <p:ph type="body" sz="half" idx="1"/>
          </p:nvPr>
        </p:nvSpPr>
        <p:spPr>
          <a:xfrm>
            <a:off x="1981200" y="1600201"/>
            <a:ext cx="7924800" cy="4530725"/>
          </a:xfrm>
        </p:spPr>
        <p:txBody>
          <a:bodyPr/>
          <a:lstStyle/>
          <a:p>
            <a:pPr eaLnBrk="1" hangingPunct="1"/>
            <a:r>
              <a:rPr lang="en-US" altLang="en-US" sz="2400">
                <a:ea typeface="ＭＳ Ｐゴシック" panose="020B0600070205080204" pitchFamily="34" charset="-128"/>
                <a:cs typeface="Times New Roman" panose="02020603050405020304" pitchFamily="18" charset="0"/>
              </a:rPr>
              <a:t>Step 4:</a:t>
            </a:r>
            <a:r>
              <a:rPr lang="en-US" altLang="en-US" sz="2400">
                <a:ea typeface="ＭＳ Ｐゴシック" panose="020B0600070205080204" pitchFamily="34" charset="-128"/>
              </a:rPr>
              <a:t> We can state that for any α</a:t>
            </a:r>
            <a:r>
              <a:rPr lang="en-US" altLang="en-US" sz="2400">
                <a:ea typeface="ＭＳ Ｐゴシック" panose="020B0600070205080204" pitchFamily="34" charset="-128"/>
                <a:sym typeface="Mathematica1" pitchFamily="2" charset="2"/>
              </a:rPr>
              <a:t> greater than .0414 we will reject the null hypothesis.  For our example, α = .05, which is greater than the p-value of .0414.  As a result, </a:t>
            </a:r>
            <a:r>
              <a:rPr lang="en-US" altLang="en-US" sz="2400">
                <a:ea typeface="ＭＳ Ｐゴシック" panose="020B0600070205080204" pitchFamily="34" charset="-128"/>
              </a:rPr>
              <a:t>we reject H</a:t>
            </a:r>
            <a:r>
              <a:rPr lang="en-US" altLang="en-US" sz="2400" baseline="-25000">
                <a:ea typeface="ＭＳ Ｐゴシック" panose="020B0600070205080204" pitchFamily="34" charset="-128"/>
              </a:rPr>
              <a:t>0</a:t>
            </a:r>
            <a:r>
              <a:rPr lang="en-US" altLang="en-US" sz="2400">
                <a:ea typeface="ＭＳ Ｐゴシック" panose="020B0600070205080204" pitchFamily="34" charset="-128"/>
              </a:rPr>
              <a:t> and conclude that the current percentage of all U.S. drivers aged 16 to 61 years who have talked on their cell phones while driving is different from .81.</a:t>
            </a:r>
          </a:p>
        </p:txBody>
      </p:sp>
      <p:sp>
        <p:nvSpPr>
          <p:cNvPr id="84996"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94687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Example 9-10</a:t>
            </a:r>
          </a:p>
        </p:txBody>
      </p:sp>
      <p:sp>
        <p:nvSpPr>
          <p:cNvPr id="86019" name="Rectangle 3"/>
          <p:cNvSpPr>
            <a:spLocks noGrp="1" noChangeArrowheads="1"/>
          </p:cNvSpPr>
          <p:nvPr>
            <p:ph type="body" idx="1"/>
          </p:nvPr>
        </p:nvSpPr>
        <p:spPr>
          <a:xfrm>
            <a:off x="1905000" y="1752601"/>
            <a:ext cx="8199438" cy="4435475"/>
          </a:xfrm>
        </p:spPr>
        <p:txBody>
          <a:bodyPr/>
          <a:lstStyle/>
          <a:p>
            <a:pPr eaLnBrk="1" hangingPunct="1">
              <a:buFont typeface="Tahoma" panose="020B0604030504040204" pitchFamily="34" charset="0"/>
              <a:buChar char=" "/>
            </a:pPr>
            <a:r>
              <a:rPr lang="en-US" altLang="en-US" sz="2400">
                <a:ea typeface="ＭＳ Ｐゴシック" panose="020B0600070205080204" pitchFamily="34" charset="-128"/>
              </a:rPr>
              <a:t>When working properly, a machine that is used to make chips for calculators does not produce more than 4% defective chips.  Whenever the machine produces more than 4% defective chips, it needs an adjustment.  To check if the machine is working properly, the quality control department at the company often takes samples of chips and inspects them to determine if they are good or defective. </a:t>
            </a:r>
          </a:p>
        </p:txBody>
      </p:sp>
      <p:sp>
        <p:nvSpPr>
          <p:cNvPr id="86020" name="Text Box 4"/>
          <p:cNvSpPr txBox="1">
            <a:spLocks noChangeArrowheads="1"/>
          </p:cNvSpPr>
          <p:nvPr/>
        </p:nvSpPr>
        <p:spPr bwMode="auto">
          <a:xfrm>
            <a:off x="5735638" y="6224588"/>
            <a:ext cx="4608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ea typeface="ＭＳ Ｐゴシック" panose="020B0600070205080204" pitchFamily="34" charset="-128"/>
              </a:defRPr>
            </a:lvl1pPr>
            <a:lvl2pPr marL="742950" indent="-285750">
              <a:defRPr>
                <a:solidFill>
                  <a:schemeClr val="tx1"/>
                </a:solidFill>
                <a:latin typeface="Verdana" panose="020B0604030504040204" pitchFamily="34" charset="0"/>
                <a:ea typeface="ＭＳ Ｐゴシック" panose="020B0600070205080204" pitchFamily="34" charset="-128"/>
              </a:defRPr>
            </a:lvl2pPr>
            <a:lvl3pPr marL="1143000" indent="-228600">
              <a:defRPr>
                <a:solidFill>
                  <a:schemeClr val="tx1"/>
                </a:solidFill>
                <a:latin typeface="Verdana" panose="020B0604030504040204" pitchFamily="34" charset="0"/>
                <a:ea typeface="ＭＳ Ｐゴシック" panose="020B0600070205080204" pitchFamily="34" charset="-128"/>
              </a:defRPr>
            </a:lvl3pPr>
            <a:lvl4pPr marL="1600200" indent="-228600">
              <a:defRPr>
                <a:solidFill>
                  <a:schemeClr val="tx1"/>
                </a:solidFill>
                <a:latin typeface="Verdana" panose="020B0604030504040204" pitchFamily="34" charset="0"/>
                <a:ea typeface="ＭＳ Ｐゴシック" panose="020B0600070205080204" pitchFamily="34" charset="-128"/>
              </a:defRPr>
            </a:lvl4pPr>
            <a:lvl5pPr marL="2057400" indent="-228600">
              <a:defRPr>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ＭＳ Ｐゴシック" panose="020B0600070205080204" pitchFamily="34" charset="-128"/>
              </a:defRPr>
            </a:lvl9pPr>
          </a:lstStyle>
          <a:p>
            <a:pPr eaLnBrk="1" hangingPunct="1">
              <a:spcBef>
                <a:spcPct val="50000"/>
              </a:spcBef>
            </a:pPr>
            <a:r>
              <a:rPr lang="en-US" altLang="en-US" sz="1400">
                <a:latin typeface="Arial" panose="020B0604020202020204" pitchFamily="34" charset="0"/>
              </a:rPr>
              <a:t>                          Prem Mann, </a:t>
            </a:r>
            <a:r>
              <a:rPr lang="en-US" altLang="en-US" sz="1400" i="1">
                <a:latin typeface="Arial" panose="020B0604020202020204" pitchFamily="34" charset="0"/>
              </a:rPr>
              <a:t>Introductory Statistics</a:t>
            </a:r>
            <a:r>
              <a:rPr lang="en-US" altLang="en-US" sz="1400">
                <a:latin typeface="Arial" panose="020B0604020202020204" pitchFamily="34" charset="0"/>
              </a:rPr>
              <a:t>, </a:t>
            </a:r>
            <a:r>
              <a:rPr lang="en-US" altLang="en-US" sz="1400" i="1">
                <a:latin typeface="Arial" panose="020B0604020202020204" pitchFamily="34" charset="0"/>
              </a:rPr>
              <a:t>7/E</a:t>
            </a:r>
            <a:r>
              <a:rPr lang="en-US" altLang="en-US" sz="1400">
                <a:latin typeface="Arial" panose="020B0604020202020204" pitchFamily="34" charset="0"/>
              </a:rPr>
              <a:t> Copyright © 2010 John Wiley &amp; Sons. All right reserved</a:t>
            </a:r>
          </a:p>
        </p:txBody>
      </p:sp>
    </p:spTree>
    <p:extLst>
      <p:ext uri="{BB962C8B-B14F-4D97-AF65-F5344CB8AC3E}">
        <p14:creationId xmlns:p14="http://schemas.microsoft.com/office/powerpoint/2010/main" val="380013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1423</Words>
  <Application>Microsoft Office PowerPoint</Application>
  <PresentationFormat>Widescreen</PresentationFormat>
  <Paragraphs>97</Paragraphs>
  <Slides>20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ＭＳ Ｐゴシック</vt:lpstr>
      <vt:lpstr>Arial</vt:lpstr>
      <vt:lpstr>Calibri</vt:lpstr>
      <vt:lpstr>Calibri Light</vt:lpstr>
      <vt:lpstr>Mathematica1</vt:lpstr>
      <vt:lpstr>Tahoma</vt:lpstr>
      <vt:lpstr>Times New Roman</vt:lpstr>
      <vt:lpstr>Wingdings</vt:lpstr>
      <vt:lpstr>Office Theme</vt:lpstr>
      <vt:lpstr>Equation</vt:lpstr>
      <vt:lpstr>Hypothesis Test for Population Proportion (p)</vt:lpstr>
      <vt:lpstr>HYPOTHESIS TESTS ABOUT A POPULATION PROPORTION: LARGE SAMPLES</vt:lpstr>
      <vt:lpstr>Example 9-9</vt:lpstr>
      <vt:lpstr>Example 9-9</vt:lpstr>
      <vt:lpstr>Example 9-9: Solution</vt:lpstr>
      <vt:lpstr>Example 9-9: Solution</vt:lpstr>
      <vt:lpstr>Figure 9.15  The required p-value</vt:lpstr>
      <vt:lpstr>Example 9-9: Solution</vt:lpstr>
      <vt:lpstr>Example 9-10</vt:lpstr>
      <vt:lpstr>Example 9-10</vt:lpstr>
      <vt:lpstr>Example 9-10: Solution</vt:lpstr>
      <vt:lpstr>Example 9-10: Solution</vt:lpstr>
      <vt:lpstr>Figure 9.16  The required p-value</vt:lpstr>
      <vt:lpstr>Example 9-10: Solution</vt:lpstr>
      <vt:lpstr>Example 9-12</vt:lpstr>
      <vt:lpstr>Example 9-12: Solution</vt:lpstr>
      <vt:lpstr>Example 9-12: Solution</vt:lpstr>
      <vt:lpstr>Figure 9.18  The critical values of z</vt:lpstr>
      <vt:lpstr>Example 9-12: Solution</vt:lpstr>
      <vt:lpstr>Example 9-12: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cp:revision>
  <dcterms:created xsi:type="dcterms:W3CDTF">2017-03-05T08:19:31Z</dcterms:created>
  <dcterms:modified xsi:type="dcterms:W3CDTF">2017-03-05T08:21:24Z</dcterms:modified>
</cp:coreProperties>
</file>