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2" r:id="rId4"/>
    <p:sldId id="263" r:id="rId5"/>
    <p:sldId id="264" r:id="rId6"/>
    <p:sldId id="265"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89" autoAdjust="0"/>
  </p:normalViewPr>
  <p:slideViewPr>
    <p:cSldViewPr>
      <p:cViewPr varScale="1">
        <p:scale>
          <a:sx n="66" d="100"/>
          <a:sy n="66" d="100"/>
        </p:scale>
        <p:origin x="15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A9F4F2-195F-49F2-8671-F23FC84A5FE3}" type="datetimeFigureOut">
              <a:rPr lang="en-US" smtClean="0"/>
              <a:pPr/>
              <a:t>2/20/2017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D5DF2D-34AC-4F88-878F-DF8333050520}" type="slidenum">
              <a:rPr lang="en-US" smtClean="0"/>
              <a:pPr/>
              <a:t>‹#›</a:t>
            </a:fld>
            <a:endParaRPr lang="en-US"/>
          </a:p>
        </p:txBody>
      </p:sp>
    </p:spTree>
    <p:extLst>
      <p:ext uri="{BB962C8B-B14F-4D97-AF65-F5344CB8AC3E}">
        <p14:creationId xmlns:p14="http://schemas.microsoft.com/office/powerpoint/2010/main" val="658936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 (not installing the new system, when the new system is cost-effective)</a:t>
            </a:r>
            <a:r>
              <a:rPr lang="en-US" baseline="0" dirty="0" smtClean="0"/>
              <a:t> = beta</a:t>
            </a:r>
            <a:endParaRPr lang="en-US" dirty="0"/>
          </a:p>
        </p:txBody>
      </p:sp>
      <p:sp>
        <p:nvSpPr>
          <p:cNvPr id="4" name="Slide Number Placeholder 3"/>
          <p:cNvSpPr>
            <a:spLocks noGrp="1"/>
          </p:cNvSpPr>
          <p:nvPr>
            <p:ph type="sldNum" sz="quarter" idx="10"/>
          </p:nvPr>
        </p:nvSpPr>
        <p:spPr/>
        <p:txBody>
          <a:bodyPr/>
          <a:lstStyle/>
          <a:p>
            <a:fld id="{ACD5DF2D-34AC-4F88-878F-DF8333050520}" type="slidenum">
              <a:rPr lang="en-US" smtClean="0"/>
              <a:pPr/>
              <a:t>6</a:t>
            </a:fld>
            <a:endParaRPr lang="en-US"/>
          </a:p>
        </p:txBody>
      </p:sp>
    </p:spTree>
    <p:extLst>
      <p:ext uri="{BB962C8B-B14F-4D97-AF65-F5344CB8AC3E}">
        <p14:creationId xmlns:p14="http://schemas.microsoft.com/office/powerpoint/2010/main" val="408143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3CFDA6-49CF-45D9-B01D-35F5D5350AB5}"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CFDA6-49CF-45D9-B01D-35F5D5350AB5}"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CFDA6-49CF-45D9-B01D-35F5D5350AB5}"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3CFDA6-49CF-45D9-B01D-35F5D5350AB5}"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3CFDA6-49CF-45D9-B01D-35F5D5350AB5}"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3CFDA6-49CF-45D9-B01D-35F5D5350AB5}"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3CFDA6-49CF-45D9-B01D-35F5D5350AB5}" type="datetimeFigureOut">
              <a:rPr lang="en-US" smtClean="0"/>
              <a:pPr/>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3CFDA6-49CF-45D9-B01D-35F5D5350AB5}" type="datetimeFigureOut">
              <a:rPr lang="en-US" smtClean="0"/>
              <a:pPr/>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CFDA6-49CF-45D9-B01D-35F5D5350AB5}" type="datetimeFigureOut">
              <a:rPr lang="en-US" smtClean="0"/>
              <a:pPr/>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CFDA6-49CF-45D9-B01D-35F5D5350AB5}"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CFDA6-49CF-45D9-B01D-35F5D5350AB5}"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FBD16-1D72-40CB-B9E5-3671746A8E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CFDA6-49CF-45D9-B01D-35F5D5350AB5}" type="datetimeFigureOut">
              <a:rPr lang="en-US" smtClean="0"/>
              <a:pPr/>
              <a:t>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FBD16-1D72-40CB-B9E5-3671746A8E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755775"/>
          </a:xfrm>
        </p:spPr>
        <p:txBody>
          <a:bodyPr>
            <a:normAutofit/>
          </a:bodyPr>
          <a:lstStyle/>
          <a:p>
            <a:r>
              <a:rPr lang="en-US" sz="3600" b="1" dirty="0" smtClean="0"/>
              <a:t>Chapter 11: Introduction to Hypothesis Testing</a:t>
            </a:r>
            <a:r>
              <a:rPr lang="en-US" dirty="0" smtClean="0"/>
              <a:t/>
            </a:r>
            <a:br>
              <a:rPr lang="en-US" dirty="0" smtClean="0"/>
            </a:br>
            <a:r>
              <a:rPr lang="en-US" sz="3600" dirty="0" smtClean="0"/>
              <a:t>Lecture </a:t>
            </a:r>
            <a:r>
              <a:rPr lang="en-US" sz="3600" dirty="0" smtClean="0"/>
              <a:t>5c</a:t>
            </a:r>
            <a:endParaRPr lang="en-US" sz="3600" dirty="0"/>
          </a:p>
        </p:txBody>
      </p:sp>
      <p:sp>
        <p:nvSpPr>
          <p:cNvPr id="3" name="Subtitle 2"/>
          <p:cNvSpPr>
            <a:spLocks noGrp="1"/>
          </p:cNvSpPr>
          <p:nvPr>
            <p:ph type="subTitle" idx="1"/>
          </p:nvPr>
        </p:nvSpPr>
        <p:spPr>
          <a:xfrm>
            <a:off x="1371600" y="4343400"/>
            <a:ext cx="6400800" cy="1295400"/>
          </a:xfrm>
        </p:spPr>
        <p:txBody>
          <a:bodyPr/>
          <a:lstStyle/>
          <a:p>
            <a:r>
              <a:rPr lang="en-US" dirty="0" smtClean="0"/>
              <a:t>Instructor: Naveen Abedi</a:t>
            </a:r>
            <a:r>
              <a:rPr lang="en-US" dirty="0"/>
              <a:t>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Type II Error</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Recall the following example:-</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130196" y="2133599"/>
            <a:ext cx="9502796" cy="32004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Type II Error (cont.)</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Based on a significance level of 5%, the rejection region was identified as</a:t>
            </a:r>
          </a:p>
          <a:p>
            <a:r>
              <a:rPr lang="en-US" b="1" dirty="0" smtClean="0"/>
              <a:t>Type II error is committed when a false null hypothesis is not rejected</a:t>
            </a:r>
            <a:r>
              <a:rPr lang="en-US" dirty="0" smtClean="0"/>
              <a:t>. Suppose we found that                      , and thus we do not reject the null hypothesis. In this context, a Type II error would be made if we do not reject the null hypothesis, although the new system will be cost-effective.  </a:t>
            </a:r>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00800" y="1600200"/>
            <a:ext cx="1922721" cy="533400"/>
          </a:xfrm>
          <a:prstGeom prst="rect">
            <a:avLst/>
          </a:prstGeom>
          <a:noFill/>
        </p:spPr>
      </p:pic>
      <p:sp>
        <p:nvSpPr>
          <p:cNvPr id="205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52600" y="3200400"/>
            <a:ext cx="1752600" cy="486205"/>
          </a:xfrm>
          <a:prstGeom prst="rect">
            <a:avLst/>
          </a:prstGeom>
          <a:noFill/>
        </p:spPr>
      </p:pic>
      <p:sp>
        <p:nvSpPr>
          <p:cNvPr id="2054"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Type II Error (cont.)</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smtClean="0"/>
              <a:t>Therefore, the probability of committing a Type II error in this context is:-</a:t>
            </a:r>
          </a:p>
          <a:p>
            <a:endParaRPr lang="en-US" dirty="0" smtClean="0"/>
          </a:p>
          <a:p>
            <a:endParaRPr lang="en-US" dirty="0" smtClean="0"/>
          </a:p>
          <a:p>
            <a:r>
              <a:rPr lang="en-US" dirty="0" smtClean="0"/>
              <a:t>In other words, it means the probability of not rejecting the null hypothesis when the null hypothesis is false, i.e.                          is false. </a:t>
            </a:r>
          </a:p>
          <a:p>
            <a:r>
              <a:rPr lang="en-US" dirty="0" smtClean="0"/>
              <a:t>This further means that in order to calculate Type II error, we can no longer apply the sampling distribution that represents a true null hypothesis.  </a:t>
            </a:r>
          </a:p>
          <a:p>
            <a:endParaRPr lang="en-US" dirty="0"/>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85800" y="2133600"/>
            <a:ext cx="8094921" cy="609600"/>
          </a:xfrm>
          <a:prstGeom prst="rect">
            <a:avLst/>
          </a:prstGeom>
          <a:noFill/>
        </p:spPr>
      </p:pic>
      <p:sp>
        <p:nvSpPr>
          <p:cNvPr id="22531"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19600" y="3962400"/>
            <a:ext cx="2021958" cy="533400"/>
          </a:xfrm>
          <a:prstGeom prst="rect">
            <a:avLst/>
          </a:prstGeom>
          <a:noFill/>
        </p:spPr>
      </p:pic>
      <p:sp>
        <p:nvSpPr>
          <p:cNvPr id="22534"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Type II Error (cont.)</a:t>
            </a:r>
            <a:endParaRPr lang="en-US" dirty="0"/>
          </a:p>
        </p:txBody>
      </p:sp>
      <p:sp>
        <p:nvSpPr>
          <p:cNvPr id="3" name="Content Placeholder 2"/>
          <p:cNvSpPr>
            <a:spLocks noGrp="1"/>
          </p:cNvSpPr>
          <p:nvPr>
            <p:ph idx="1"/>
          </p:nvPr>
        </p:nvSpPr>
        <p:spPr>
          <a:xfrm>
            <a:off x="457200" y="1143000"/>
            <a:ext cx="8229600" cy="5257800"/>
          </a:xfrm>
        </p:spPr>
        <p:txBody>
          <a:bodyPr/>
          <a:lstStyle/>
          <a:p>
            <a:r>
              <a:rPr lang="en-US" dirty="0" smtClean="0"/>
              <a:t>The condition that the null hypothesis is false tells us that in this context, the mean is not equal to 170. Hence we need to calculate Type II error based on a sampling distribution that does not consider </a:t>
            </a:r>
            <a:r>
              <a:rPr lang="el-GR" dirty="0" smtClean="0"/>
              <a:t>μ</a:t>
            </a:r>
            <a:r>
              <a:rPr lang="en-US" dirty="0" smtClean="0"/>
              <a:t> = 170 as its expected value. Thus, a new value of </a:t>
            </a:r>
            <a:r>
              <a:rPr lang="el-GR" dirty="0" smtClean="0"/>
              <a:t>μ</a:t>
            </a:r>
            <a:r>
              <a:rPr lang="en-US" dirty="0" smtClean="0"/>
              <a:t> needs to be specified according to the condition that the null hypothesis is false.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Type II Error (cont.)</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10000"/>
          </a:bodyPr>
          <a:lstStyle/>
          <a:p>
            <a:r>
              <a:rPr lang="en-US" dirty="0" smtClean="0"/>
              <a:t>Suppose that when the mean account is at least $180, the new billing system’s savings become so attractive that the manager would hate to make the mistake of not installing the new system. As a result, she would like to determine the probability of not installing the new system when it would produce large cost-savings.</a:t>
            </a:r>
          </a:p>
          <a:p>
            <a:r>
              <a:rPr lang="en-US" dirty="0" smtClean="0"/>
              <a:t>To interpret this idea in the context of a hypothesis test, the manager would like to know the probability of not rejecting the null hypothesis, when in fact the alternative hypothesis is true, i.e. what is the probability of not rejecting the null hypothesis, when in fact the alternative is true, as </a:t>
            </a:r>
            <a:r>
              <a:rPr lang="el-GR" dirty="0" smtClean="0"/>
              <a:t>μ</a:t>
            </a:r>
            <a:r>
              <a:rPr lang="en-US" dirty="0" smtClean="0"/>
              <a:t> = 180; the probability of committing Type II error.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Type II Error (cont.)</a:t>
            </a:r>
            <a:endParaRPr lang="en-US" dirty="0"/>
          </a:p>
        </p:txBody>
      </p:sp>
      <p:sp>
        <p:nvSpPr>
          <p:cNvPr id="3" name="Content Placeholder 2"/>
          <p:cNvSpPr>
            <a:spLocks noGrp="1"/>
          </p:cNvSpPr>
          <p:nvPr>
            <p:ph idx="1"/>
          </p:nvPr>
        </p:nvSpPr>
        <p:spPr>
          <a:xfrm>
            <a:off x="228600" y="990600"/>
            <a:ext cx="8610600" cy="5486400"/>
          </a:xfrm>
        </p:spPr>
        <p:txBody>
          <a:bodyPr/>
          <a:lstStyle/>
          <a:p>
            <a:r>
              <a:rPr lang="en-US" dirty="0" smtClean="0"/>
              <a:t>To calculate Type II error based on the concerns raised by the manager, we will compute the probability of not rejecting the null hypothesis when the expected value of the sampling distribution, </a:t>
            </a:r>
            <a:r>
              <a:rPr lang="el-GR" dirty="0" smtClean="0"/>
              <a:t>μ</a:t>
            </a:r>
            <a:r>
              <a:rPr lang="en-US" dirty="0" smtClean="0"/>
              <a:t>, is equal to 180. Since the non-rejection region is                          , in order to compute Type II error, we need to calculate the probability that the sample statistic will be less than 175.34, when the true population mean is 180. </a:t>
            </a:r>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33800" y="3429000"/>
            <a:ext cx="2197395" cy="609600"/>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90600" y="5867400"/>
            <a:ext cx="7224826" cy="685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a:t>
            </a:r>
            <a:r>
              <a:rPr lang="el-GR" dirty="0" smtClean="0"/>
              <a:t>β</a:t>
            </a:r>
            <a:r>
              <a:rPr lang="en-US" dirty="0" smtClean="0"/>
              <a:t> due to a change in </a:t>
            </a:r>
            <a:r>
              <a:rPr lang="el-GR" dirty="0" smtClean="0"/>
              <a:t>α</a:t>
            </a:r>
            <a:endParaRPr lang="en-US" dirty="0"/>
          </a:p>
        </p:txBody>
      </p:sp>
      <p:sp>
        <p:nvSpPr>
          <p:cNvPr id="3" name="Content Placeholder 2"/>
          <p:cNvSpPr>
            <a:spLocks noGrp="1"/>
          </p:cNvSpPr>
          <p:nvPr>
            <p:ph idx="1"/>
          </p:nvPr>
        </p:nvSpPr>
        <p:spPr/>
        <p:txBody>
          <a:bodyPr/>
          <a:lstStyle/>
          <a:p>
            <a:r>
              <a:rPr lang="en-US" dirty="0" smtClean="0"/>
              <a:t>Decreasing the level of significance causes the rejection region to get smaller as the z-statistic increases. This however, causes the probability of Type II error to increase.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524</Words>
  <Application>Microsoft Office PowerPoint</Application>
  <PresentationFormat>On-screen Show (4:3)</PresentationFormat>
  <Paragraphs>24</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Chapter 11: Introduction to Hypothesis Testing Lecture 5c</vt:lpstr>
      <vt:lpstr>Type II Error</vt:lpstr>
      <vt:lpstr>Type II Error (cont.)</vt:lpstr>
      <vt:lpstr>Type II Error (cont.)</vt:lpstr>
      <vt:lpstr>Type II Error (cont.)</vt:lpstr>
      <vt:lpstr>Type II Error (cont.)</vt:lpstr>
      <vt:lpstr>Type II Error (cont.)</vt:lpstr>
      <vt:lpstr>Effect on β due to a change in 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Introduction to Hypothesis Testing Lecture 6c</dc:title>
  <dc:creator>Naveen Abedin</dc:creator>
  <cp:lastModifiedBy>HP</cp:lastModifiedBy>
  <cp:revision>57</cp:revision>
  <dcterms:created xsi:type="dcterms:W3CDTF">2015-10-22T11:38:35Z</dcterms:created>
  <dcterms:modified xsi:type="dcterms:W3CDTF">2017-02-20T06:16:34Z</dcterms:modified>
</cp:coreProperties>
</file>