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E226ADFB-02EB-4A42-ABCE-4EA2AE2FAC58}" type="datetimeFigureOut">
              <a:rPr lang="en-US" smtClean="0"/>
              <a:pPr/>
              <a:t>6/7/2017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F857143B-BC9A-406E-98A4-D3BBC050D004}" type="slidenum">
              <a:rPr lang="en-US" smtClean="0"/>
              <a:pPr/>
              <a:t>‹#›</a:t>
            </a:fld>
            <a:endParaRPr lang="en-US"/>
          </a:p>
        </p:txBody>
      </p:sp>
    </p:spTree>
    <p:extLst>
      <p:ext uri="{BB962C8B-B14F-4D97-AF65-F5344CB8AC3E}">
        <p14:creationId xmlns:p14="http://schemas.microsoft.com/office/powerpoint/2010/main" val="25951123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D9083-B46E-4E15-95F7-47441CB4DFC8}"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D9083-B46E-4E15-95F7-47441CB4DFC8}"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D9083-B46E-4E15-95F7-47441CB4DFC8}"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D9083-B46E-4E15-95F7-47441CB4DFC8}"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D9083-B46E-4E15-95F7-47441CB4DFC8}"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D9083-B46E-4E15-95F7-47441CB4DFC8}"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D9083-B46E-4E15-95F7-47441CB4DFC8}" type="datetimeFigureOut">
              <a:rPr lang="en-US" smtClean="0"/>
              <a:pPr/>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D9083-B46E-4E15-95F7-47441CB4DFC8}"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D9083-B46E-4E15-95F7-47441CB4DFC8}"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D9083-B46E-4E15-95F7-47441CB4DFC8}"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D9083-B46E-4E15-95F7-47441CB4DFC8}"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C74DC-B81C-4041-98D3-D5F3E96602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D9083-B46E-4E15-95F7-47441CB4DFC8}" type="datetimeFigureOut">
              <a:rPr lang="en-US" smtClean="0"/>
              <a:pPr/>
              <a:t>6/7/2017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C74DC-B81C-4041-98D3-D5F3E96602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b="1" dirty="0" smtClean="0"/>
              <a:t>Chapter 11: Introduction to Hypothesis Testing</a:t>
            </a:r>
            <a:r>
              <a:rPr lang="en-US" dirty="0" smtClean="0"/>
              <a:t/>
            </a:r>
            <a:br>
              <a:rPr lang="en-US" dirty="0" smtClean="0"/>
            </a:br>
            <a:r>
              <a:rPr lang="en-US" sz="3600" dirty="0" smtClean="0"/>
              <a:t>Lecture </a:t>
            </a:r>
            <a:r>
              <a:rPr lang="en-US" sz="3600" dirty="0" smtClean="0"/>
              <a:t>5a</a:t>
            </a:r>
            <a:endParaRPr lang="en-US" sz="3600" dirty="0"/>
          </a:p>
        </p:txBody>
      </p:sp>
      <p:sp>
        <p:nvSpPr>
          <p:cNvPr id="3" name="Subtitle 2"/>
          <p:cNvSpPr>
            <a:spLocks noGrp="1"/>
          </p:cNvSpPr>
          <p:nvPr>
            <p:ph type="subTitle" idx="1"/>
          </p:nvPr>
        </p:nvSpPr>
        <p:spPr/>
        <p:txBody>
          <a:bodyPr/>
          <a:lstStyle/>
          <a:p>
            <a:endParaRPr lang="en-US" dirty="0" smtClean="0"/>
          </a:p>
          <a:p>
            <a:r>
              <a:rPr lang="en-US" dirty="0" smtClean="0"/>
              <a:t>Instructor: Naveen </a:t>
            </a:r>
            <a:r>
              <a:rPr lang="en-US" dirty="0" smtClean="0"/>
              <a:t>Abedin</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Structure of Hypothesis Testing (cont.)</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marL="514350" indent="-514350">
              <a:buFont typeface="+mj-lt"/>
              <a:buAutoNum type="arabicPeriod" startAt="4"/>
            </a:pPr>
            <a:r>
              <a:rPr lang="en-US" dirty="0" smtClean="0"/>
              <a:t>Two possible outcomes:-</a:t>
            </a:r>
          </a:p>
          <a:p>
            <a:pPr marL="571500" indent="-571500">
              <a:buFont typeface="+mj-lt"/>
              <a:buAutoNum type="romanUcPeriod"/>
            </a:pPr>
            <a:r>
              <a:rPr lang="en-US" dirty="0" smtClean="0"/>
              <a:t>Conclude that there is enough evidence to support the alternative hypothesis</a:t>
            </a:r>
          </a:p>
          <a:p>
            <a:pPr marL="571500" indent="-571500">
              <a:buFont typeface="+mj-lt"/>
              <a:buAutoNum type="romanUcPeriod"/>
            </a:pPr>
            <a:r>
              <a:rPr lang="en-US" dirty="0" smtClean="0"/>
              <a:t>Conclude that there is not enough evidence to support the alternative hypothesis</a:t>
            </a:r>
          </a:p>
          <a:p>
            <a:pPr marL="571500" indent="-571500">
              <a:buFont typeface="+mj-lt"/>
              <a:buAutoNum type="arabicPeriod" startAt="5"/>
            </a:pPr>
            <a:r>
              <a:rPr lang="en-US" dirty="0" smtClean="0"/>
              <a:t>Two possible errors can be made:-</a:t>
            </a:r>
          </a:p>
          <a:p>
            <a:pPr marL="571500" indent="-571500">
              <a:buFont typeface="+mj-lt"/>
              <a:buAutoNum type="romanUcPeriod"/>
            </a:pPr>
            <a:r>
              <a:rPr lang="en-US" dirty="0" smtClean="0"/>
              <a:t>Type I Error: Rejecting a true null hypothesis P(Type I Error) = </a:t>
            </a:r>
            <a:r>
              <a:rPr lang="el-GR" dirty="0" smtClean="0"/>
              <a:t>α</a:t>
            </a:r>
            <a:endParaRPr lang="en-US" dirty="0" smtClean="0"/>
          </a:p>
          <a:p>
            <a:pPr marL="571500" indent="-571500">
              <a:buFont typeface="+mj-lt"/>
              <a:buAutoNum type="romanUcPeriod"/>
            </a:pPr>
            <a:r>
              <a:rPr lang="en-US" dirty="0" smtClean="0"/>
              <a:t>Type II Error: Not Rejecting a false null hypothesis; P(Type II Error) = </a:t>
            </a:r>
            <a:r>
              <a:rPr lang="el-GR" dirty="0" smtClean="0"/>
              <a:t>β</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 2: Two-tail test</a:t>
            </a: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t>Suppose an operations manager has observed for the past 10 years that mean demand is 350. New policy reforms are to be implemented so the manager wants to know if the demand now is different from 350. </a:t>
            </a:r>
          </a:p>
          <a:p>
            <a:r>
              <a:rPr lang="en-US" dirty="0" smtClean="0"/>
              <a:t>Present this problem in the form of a hypothesis test:</a:t>
            </a:r>
          </a:p>
          <a:p>
            <a:pPr marL="571500" indent="-571500">
              <a:buFont typeface="+mj-lt"/>
              <a:buAutoNum type="romanUcPeriod"/>
            </a:pPr>
            <a:r>
              <a:rPr lang="en-US" dirty="0" smtClean="0"/>
              <a:t>Null Hypothesis: H</a:t>
            </a:r>
            <a:r>
              <a:rPr lang="en-US" sz="2000" dirty="0" smtClean="0"/>
              <a:t>0</a:t>
            </a:r>
            <a:r>
              <a:rPr lang="en-US" dirty="0" smtClean="0"/>
              <a:t>: </a:t>
            </a:r>
            <a:r>
              <a:rPr lang="el-GR" dirty="0" smtClean="0"/>
              <a:t>μ</a:t>
            </a:r>
            <a:r>
              <a:rPr lang="en-US" dirty="0" smtClean="0"/>
              <a:t> = 350</a:t>
            </a:r>
          </a:p>
          <a:p>
            <a:pPr marL="571500" indent="-571500">
              <a:buFont typeface="+mj-lt"/>
              <a:buAutoNum type="romanUcPeriod"/>
            </a:pPr>
            <a:r>
              <a:rPr lang="en-US" dirty="0" smtClean="0"/>
              <a:t>Alternative Hypothesis: H</a:t>
            </a:r>
            <a:r>
              <a:rPr lang="en-US" sz="2000" dirty="0" smtClean="0"/>
              <a:t>1</a:t>
            </a:r>
            <a:r>
              <a:rPr lang="en-US" dirty="0" smtClean="0"/>
              <a:t>: </a:t>
            </a:r>
            <a:r>
              <a:rPr lang="el-GR" dirty="0" smtClean="0"/>
              <a:t>μ</a:t>
            </a:r>
            <a:r>
              <a:rPr lang="en-US" dirty="0" smtClean="0"/>
              <a:t> ≠ 350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2 (cont.): Right tail test</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800" dirty="0" smtClean="0"/>
              <a:t>Suppose an operations manager has observed for the past 10 years that mean demand is 350. However, the company has now launched several advertising campaigns, hence, manager suspects that demand must have now increased. The manager has set up this concern in the form of a hypothesis test:</a:t>
            </a:r>
          </a:p>
          <a:p>
            <a:pPr>
              <a:buNone/>
            </a:pPr>
            <a:endParaRPr lang="en-US" sz="1100" dirty="0" smtClean="0"/>
          </a:p>
          <a:p>
            <a:pPr marL="571500" indent="-571500">
              <a:buFont typeface="+mj-lt"/>
              <a:buAutoNum type="romanUcPeriod"/>
            </a:pPr>
            <a:r>
              <a:rPr lang="en-US" sz="2800" dirty="0" smtClean="0"/>
              <a:t>Null Hypothesis: H</a:t>
            </a:r>
            <a:r>
              <a:rPr lang="en-US" sz="1800" dirty="0" smtClean="0"/>
              <a:t>0</a:t>
            </a:r>
            <a:r>
              <a:rPr lang="en-US" sz="2800" dirty="0" smtClean="0"/>
              <a:t>: </a:t>
            </a:r>
            <a:r>
              <a:rPr lang="el-GR" sz="2800" dirty="0" smtClean="0"/>
              <a:t>μ</a:t>
            </a:r>
            <a:r>
              <a:rPr lang="en-US" sz="2800" dirty="0" smtClean="0"/>
              <a:t> = 350</a:t>
            </a:r>
          </a:p>
          <a:p>
            <a:pPr marL="571500" indent="-571500">
              <a:buFont typeface="+mj-lt"/>
              <a:buAutoNum type="romanUcPeriod"/>
            </a:pPr>
            <a:r>
              <a:rPr lang="en-US" sz="2800" dirty="0" smtClean="0"/>
              <a:t>Alternative Hypothesis: H</a:t>
            </a:r>
            <a:r>
              <a:rPr lang="en-US" sz="2000" dirty="0" smtClean="0"/>
              <a:t>1</a:t>
            </a:r>
            <a:r>
              <a:rPr lang="en-US" sz="2800" dirty="0" smtClean="0"/>
              <a:t>: </a:t>
            </a:r>
            <a:r>
              <a:rPr lang="el-GR" sz="2800" dirty="0" smtClean="0"/>
              <a:t>μ</a:t>
            </a:r>
            <a:r>
              <a:rPr lang="en-US" sz="2800" dirty="0" smtClean="0"/>
              <a:t> &gt; 350</a:t>
            </a:r>
          </a:p>
          <a:p>
            <a:pPr marL="571500" indent="-571500"/>
            <a:endParaRPr lang="en-US" sz="1050" dirty="0" smtClean="0"/>
          </a:p>
          <a:p>
            <a:pPr marL="571500" indent="-571500"/>
            <a:r>
              <a:rPr lang="en-US" sz="2800" dirty="0" smtClean="0"/>
              <a:t>Note: the null hypothesis will always state that the parameter is </a:t>
            </a:r>
            <a:r>
              <a:rPr lang="en-US" sz="2800" b="1" dirty="0" smtClean="0"/>
              <a:t>equal (=)</a:t>
            </a:r>
            <a:r>
              <a:rPr lang="en-US" sz="2800" dirty="0" smtClean="0"/>
              <a:t> to a specified value.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 2 (cont.): Left tail test</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Suppose an operations manager has observed for the past 10 years that mean demand is 350. Due to a recent recession in the economy, the manager is concerned that overall demand for his product has decreased. In order to test this, the manager has set up the following hypothesis:</a:t>
            </a:r>
          </a:p>
          <a:p>
            <a:pPr marL="571500" indent="-571500">
              <a:buFont typeface="+mj-lt"/>
              <a:buAutoNum type="romanUcPeriod"/>
            </a:pPr>
            <a:r>
              <a:rPr lang="en-US" dirty="0" smtClean="0"/>
              <a:t>Null Hypothesis: H</a:t>
            </a:r>
            <a:r>
              <a:rPr lang="en-US" sz="2000" dirty="0" smtClean="0"/>
              <a:t>0</a:t>
            </a:r>
            <a:r>
              <a:rPr lang="en-US" dirty="0" smtClean="0"/>
              <a:t>: </a:t>
            </a:r>
            <a:r>
              <a:rPr lang="el-GR" dirty="0" smtClean="0"/>
              <a:t>μ</a:t>
            </a:r>
            <a:r>
              <a:rPr lang="en-US" dirty="0" smtClean="0"/>
              <a:t> = 350</a:t>
            </a:r>
          </a:p>
          <a:p>
            <a:pPr marL="571500" indent="-571500">
              <a:buFont typeface="+mj-lt"/>
              <a:buAutoNum type="romanUcPeriod"/>
            </a:pPr>
            <a:r>
              <a:rPr lang="en-US" dirty="0" smtClean="0"/>
              <a:t>Alternative Hypothesis: H</a:t>
            </a:r>
            <a:r>
              <a:rPr lang="en-US" sz="2400" dirty="0" smtClean="0"/>
              <a:t>1</a:t>
            </a:r>
            <a:r>
              <a:rPr lang="en-US" dirty="0" smtClean="0"/>
              <a:t>: </a:t>
            </a:r>
            <a:r>
              <a:rPr lang="el-GR" dirty="0" smtClean="0"/>
              <a:t>μ</a:t>
            </a:r>
            <a:r>
              <a:rPr lang="en-US" dirty="0" smtClean="0"/>
              <a:t> &lt; 350</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Sample Statistic in Hypothesis Testing</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smtClean="0"/>
              <a:t>Population data is extremely difficult to obtain, so testing for a parameter directly is not feasible. Instead we select a random sample that we can use to test a parameter. </a:t>
            </a:r>
          </a:p>
          <a:p>
            <a:r>
              <a:rPr lang="en-US" dirty="0" smtClean="0"/>
              <a:t>When testing for population mean, we draw a random sample and apply the information from the sample mean to conduct hypothesis tests. Recall, sample mean is the best estimator of population mean. </a:t>
            </a:r>
          </a:p>
          <a:p>
            <a:r>
              <a:rPr lang="en-US" dirty="0" smtClean="0"/>
              <a:t>If the test statistic is </a:t>
            </a:r>
            <a:r>
              <a:rPr lang="en-US" u="sng" dirty="0" smtClean="0"/>
              <a:t>significantly</a:t>
            </a:r>
            <a:r>
              <a:rPr lang="en-US" dirty="0" smtClean="0"/>
              <a:t> inconsistent with the null hypothesis, then we reject the null hypothesis and infer that the alternative is true.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 3</a:t>
            </a:r>
            <a:endParaRPr lang="en-US" dirty="0"/>
          </a:p>
        </p:txBody>
      </p:sp>
      <p:sp>
        <p:nvSpPr>
          <p:cNvPr id="3" name="Content Placeholder 2"/>
          <p:cNvSpPr>
            <a:spLocks noGrp="1"/>
          </p:cNvSpPr>
          <p:nvPr>
            <p:ph idx="1"/>
          </p:nvPr>
        </p:nvSpPr>
        <p:spPr>
          <a:xfrm>
            <a:off x="443552" y="1219200"/>
            <a:ext cx="8229600" cy="4953000"/>
          </a:xfrm>
        </p:spPr>
        <p:txBody>
          <a:bodyPr>
            <a:normAutofit fontScale="92500" lnSpcReduction="20000"/>
          </a:bodyPr>
          <a:lstStyle/>
          <a:p>
            <a:r>
              <a:rPr lang="en-US" dirty="0" smtClean="0"/>
              <a:t>A department store’s mean monthly account of credit customers is $170. The manager of the department store is thinking about establishing a new billing system. After a thorough financial analysis, she determines the system will be cost-effective is mean monthly account exceeds $170. A random sample of 400 accounts was drawn after installing the system, and the average was $178. The manager knows that the accounts are normally distributed with a population standard deviation of $65. Can the manager conclude from this that the new billing system is cost-effective?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Method I: Rejection Region</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t>Rejection Region: The is a range of values such that is the test statistic falls into that range, we decide to reject the null hypothesis in favor of the alternative hypothesis. </a:t>
            </a:r>
          </a:p>
          <a:p>
            <a:r>
              <a:rPr lang="en-US" dirty="0" smtClean="0"/>
              <a:t>A threshold       is set for the rejection region such that if the sample mean      is greater than equal to the threshold value, the null hypothesis is rejected in favor of the alternative hypothesis.</a:t>
            </a:r>
          </a:p>
          <a:p>
            <a:r>
              <a:rPr lang="en-US" dirty="0" smtClean="0"/>
              <a:t>Rejection Region: </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3124200"/>
            <a:ext cx="457200" cy="630621"/>
          </a:xfrm>
          <a:prstGeom prst="rect">
            <a:avLst/>
          </a:prstGeom>
          <a:noFill/>
        </p:spPr>
      </p:pic>
      <p:sp>
        <p:nvSpPr>
          <p:cNvPr id="102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91200" y="3581400"/>
            <a:ext cx="304800" cy="717176"/>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86200" y="5638800"/>
            <a:ext cx="1524000" cy="725714"/>
          </a:xfrm>
          <a:prstGeom prst="rect">
            <a:avLst/>
          </a:prstGeom>
          <a:noFill/>
        </p:spPr>
      </p:pic>
      <p:sp>
        <p:nvSpPr>
          <p:cNvPr id="1032" name="Rectangle 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Method I: Rejection Region (cont.)</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The rejection region is related to Type I error.</a:t>
            </a:r>
          </a:p>
          <a:p>
            <a:r>
              <a:rPr lang="en-US" dirty="0" smtClean="0"/>
              <a:t>Recall that Type I Error is rejecting the true null hypothesis, and the probability of committing Type I Error is </a:t>
            </a:r>
            <a:r>
              <a:rPr lang="el-GR" dirty="0" smtClean="0"/>
              <a:t>α</a:t>
            </a:r>
            <a:r>
              <a:rPr lang="en-US" dirty="0" smtClean="0"/>
              <a:t>.</a:t>
            </a:r>
          </a:p>
          <a:p>
            <a:pPr>
              <a:buNone/>
            </a:pPr>
            <a:endParaRPr lang="en-US" dirty="0"/>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0" name="Rectangle 4"/>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9704"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3657600"/>
            <a:ext cx="8109585" cy="685800"/>
          </a:xfrm>
          <a:prstGeom prst="rect">
            <a:avLst/>
          </a:prstGeom>
          <a:noFill/>
        </p:spPr>
      </p:pic>
      <p:pic>
        <p:nvPicPr>
          <p:cNvPr id="2970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57200" y="4343400"/>
            <a:ext cx="7620000" cy="762000"/>
          </a:xfrm>
          <a:prstGeom prst="rect">
            <a:avLst/>
          </a:prstGeom>
          <a:noFill/>
        </p:spPr>
      </p:pic>
      <p:sp>
        <p:nvSpPr>
          <p:cNvPr id="2970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6" name="Rectangle 1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7" name="Rectangle 11"/>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I: Rejection Region (cont.)</a:t>
            </a:r>
            <a:endParaRPr lang="en-US" dirty="0"/>
          </a:p>
        </p:txBody>
      </p:sp>
      <p:pic>
        <p:nvPicPr>
          <p:cNvPr id="4" name="Picture 6"/>
          <p:cNvPicPr>
            <a:picLocks noGrp="1" noChangeAspect="1" noChangeArrowheads="1"/>
          </p:cNvPicPr>
          <p:nvPr>
            <p:ph idx="1"/>
          </p:nvPr>
        </p:nvPicPr>
        <p:blipFill>
          <a:blip r:embed="rId2"/>
          <a:srcRect/>
          <a:stretch>
            <a:fillRect/>
          </a:stretch>
        </p:blipFill>
        <p:spPr bwMode="auto">
          <a:xfrm>
            <a:off x="0" y="2286000"/>
            <a:ext cx="9144000" cy="40783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Method I: Rejection Region (cont.)</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The rejection range probability converted to standard form: </a:t>
            </a:r>
          </a:p>
          <a:p>
            <a:endParaRPr lang="en-US" dirty="0"/>
          </a:p>
        </p:txBody>
      </p:sp>
      <p:pic>
        <p:nvPicPr>
          <p:cNvPr id="30721" name="Picture 1"/>
          <p:cNvPicPr>
            <a:picLocks noChangeAspect="1" noChangeArrowheads="1"/>
          </p:cNvPicPr>
          <p:nvPr/>
        </p:nvPicPr>
        <p:blipFill>
          <a:blip r:embed="rId2"/>
          <a:srcRect/>
          <a:stretch>
            <a:fillRect/>
          </a:stretch>
        </p:blipFill>
        <p:spPr bwMode="auto">
          <a:xfrm>
            <a:off x="381000" y="2057400"/>
            <a:ext cx="8227291" cy="45630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The second procedure for making statistical inferences is hypothesis testing. Here, our purpose is to determine whether enough statistical evidence exists to enable us to conclude that a belief/hypothesis/theory about a parameter is supported by the data.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I: Rejection Region (cont.)</a:t>
            </a:r>
            <a:endParaRPr lang="en-US" dirty="0"/>
          </a:p>
        </p:txBody>
      </p:sp>
      <p:sp>
        <p:nvSpPr>
          <p:cNvPr id="3" name="Content Placeholder 2"/>
          <p:cNvSpPr>
            <a:spLocks noGrp="1"/>
          </p:cNvSpPr>
          <p:nvPr>
            <p:ph idx="1"/>
          </p:nvPr>
        </p:nvSpPr>
        <p:spPr/>
        <p:txBody>
          <a:bodyPr/>
          <a:lstStyle/>
          <a:p>
            <a:r>
              <a:rPr lang="en-US" dirty="0" smtClean="0"/>
              <a:t>It is in our interest to minimize Type I Error -  we do not want to wrongfully reject a true null hypothesis and install the expensive billing system although it is not cost-effective. </a:t>
            </a:r>
          </a:p>
          <a:p>
            <a:r>
              <a:rPr lang="en-US" dirty="0" smtClean="0"/>
              <a:t>Reducing Type I error is reducing the significance level. If significance level is reduced, the Z statistic gets larger.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 (cont.)</a:t>
            </a:r>
            <a:endParaRPr lang="en-US" dirty="0"/>
          </a:p>
        </p:txBody>
      </p:sp>
      <p:sp>
        <p:nvSpPr>
          <p:cNvPr id="3" name="Content Placeholder 2"/>
          <p:cNvSpPr>
            <a:spLocks noGrp="1"/>
          </p:cNvSpPr>
          <p:nvPr>
            <p:ph idx="1"/>
          </p:nvPr>
        </p:nvSpPr>
        <p:spPr>
          <a:xfrm>
            <a:off x="381000" y="990600"/>
            <a:ext cx="8305800" cy="5410200"/>
          </a:xfrm>
        </p:spPr>
        <p:txBody>
          <a:bodyPr>
            <a:normAutofit/>
          </a:bodyPr>
          <a:lstStyle/>
          <a:p>
            <a:r>
              <a:rPr lang="en-US" dirty="0" smtClean="0"/>
              <a:t>There are two components of hypothesis testing:-</a:t>
            </a:r>
          </a:p>
          <a:p>
            <a:pPr marL="514350" indent="-514350">
              <a:buFont typeface="+mj-lt"/>
              <a:buAutoNum type="alphaLcParenR"/>
            </a:pPr>
            <a:r>
              <a:rPr lang="en-US" dirty="0" smtClean="0"/>
              <a:t>Null Hypothesis: H</a:t>
            </a:r>
            <a:r>
              <a:rPr lang="en-US" sz="2000" dirty="0" smtClean="0"/>
              <a:t>0</a:t>
            </a:r>
            <a:r>
              <a:rPr lang="en-US" dirty="0" smtClean="0"/>
              <a:t>  </a:t>
            </a:r>
          </a:p>
          <a:p>
            <a:pPr marL="514350" indent="-514350">
              <a:buFont typeface="+mj-lt"/>
              <a:buAutoNum type="alphaLcParenR"/>
            </a:pPr>
            <a:r>
              <a:rPr lang="en-US" dirty="0" smtClean="0"/>
              <a:t>Alternative Hypothesis: H</a:t>
            </a:r>
            <a:r>
              <a:rPr lang="en-US" sz="2000" dirty="0" smtClean="0"/>
              <a:t>1</a:t>
            </a:r>
          </a:p>
          <a:p>
            <a:pPr marL="514350" indent="-514350"/>
            <a:r>
              <a:rPr lang="en-US" dirty="0" smtClean="0"/>
              <a:t>Suppose a man has been accused of committing murder, and is now standing in trial. The null hypothesis represents the hypothesis that he is innocent, while the alternative hypothesis represents the hypothesis that he is guilty. </a:t>
            </a:r>
          </a:p>
          <a:p>
            <a:pPr marL="514350" indent="-514350"/>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Introduction (cont.)</a:t>
            </a:r>
            <a:endParaRPr lang="en-US"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dirty="0" smtClean="0"/>
              <a:t>If the jury finds enough evidence to send him to jail, then in statistical terms it is said that “we are rejecting the null hypothesis in favor of the alternative hypothesis”</a:t>
            </a:r>
          </a:p>
          <a:p>
            <a:r>
              <a:rPr lang="en-US" dirty="0" smtClean="0"/>
              <a:t>If there is not enough evidence to find the suspect guilty, then it means we are “not rejecting the null hypothesis in favor of the alternative one”</a:t>
            </a:r>
          </a:p>
          <a:p>
            <a:r>
              <a:rPr lang="en-US" dirty="0" smtClean="0"/>
              <a:t>Be careful : “not rejecting the null hypothesis” is not the same as “accepting the null hypothesis”.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Errors in Hypothesis Testing</a:t>
            </a:r>
            <a:endParaRPr lang="en-US" dirty="0"/>
          </a:p>
        </p:txBody>
      </p:sp>
      <p:sp>
        <p:nvSpPr>
          <p:cNvPr id="3" name="Content Placeholder 2"/>
          <p:cNvSpPr>
            <a:spLocks noGrp="1"/>
          </p:cNvSpPr>
          <p:nvPr>
            <p:ph idx="1"/>
          </p:nvPr>
        </p:nvSpPr>
        <p:spPr>
          <a:xfrm>
            <a:off x="457200" y="914400"/>
            <a:ext cx="8229600" cy="5638800"/>
          </a:xfrm>
        </p:spPr>
        <p:txBody>
          <a:bodyPr>
            <a:noAutofit/>
          </a:bodyPr>
          <a:lstStyle/>
          <a:p>
            <a:r>
              <a:rPr lang="en-US" sz="2600" dirty="0" smtClean="0"/>
              <a:t>There are two possible errors concerning hypothesis testing:</a:t>
            </a:r>
          </a:p>
          <a:p>
            <a:pPr marL="514350" indent="-514350">
              <a:buFont typeface="+mj-lt"/>
              <a:buAutoNum type="arabicPeriod"/>
            </a:pPr>
            <a:r>
              <a:rPr lang="en-US" sz="2600" dirty="0" smtClean="0"/>
              <a:t>Type I Error: This occurs when we reject the true null hypothesis. e.g. an innocent person is wrongly charged with crime. Probability of Type I error is denoted by the symbol </a:t>
            </a:r>
            <a:r>
              <a:rPr lang="el-GR" sz="2600" dirty="0" smtClean="0"/>
              <a:t>α</a:t>
            </a:r>
            <a:r>
              <a:rPr lang="en-US" sz="2600" dirty="0" smtClean="0"/>
              <a:t>, which is called the significance level.</a:t>
            </a:r>
          </a:p>
          <a:p>
            <a:pPr marL="514350" indent="-514350">
              <a:buFont typeface="+mj-lt"/>
              <a:buAutoNum type="arabicPeriod"/>
            </a:pPr>
            <a:r>
              <a:rPr lang="en-US" sz="2600" dirty="0" smtClean="0"/>
              <a:t>Type II Error: This occurs when we do not reject a false null hypothesis. e.g. when a guilty person is set free. The probability of Type II error is denoted by the symbol, </a:t>
            </a:r>
            <a:r>
              <a:rPr lang="el-GR" sz="2600" dirty="0" smtClean="0"/>
              <a:t>β</a:t>
            </a:r>
            <a:r>
              <a:rPr lang="en-US" sz="2600" dirty="0" smtClean="0"/>
              <a:t>.</a:t>
            </a:r>
          </a:p>
          <a:p>
            <a:pPr marL="514350" indent="-514350"/>
            <a:r>
              <a:rPr lang="en-US" sz="2600" dirty="0" smtClean="0"/>
              <a:t>The error probabilities, </a:t>
            </a:r>
            <a:r>
              <a:rPr lang="el-GR" sz="2600" dirty="0" smtClean="0"/>
              <a:t>α</a:t>
            </a:r>
            <a:r>
              <a:rPr lang="en-US" sz="2600" dirty="0" smtClean="0"/>
              <a:t> and </a:t>
            </a:r>
            <a:r>
              <a:rPr lang="el-GR" sz="2600" dirty="0" smtClean="0"/>
              <a:t>β</a:t>
            </a:r>
            <a:r>
              <a:rPr lang="en-US" sz="2600" dirty="0" smtClean="0"/>
              <a:t>, are inversely related, meaning that an attempt to reduce one will increase the other. </a:t>
            </a: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457200" y="838200"/>
            <a:ext cx="8229600" cy="5638800"/>
          </a:xfrm>
        </p:spPr>
        <p:txBody>
          <a:bodyPr>
            <a:noAutofit/>
          </a:bodyPr>
          <a:lstStyle/>
          <a:p>
            <a:r>
              <a:rPr lang="en-US" sz="2800" dirty="0" smtClean="0"/>
              <a:t>Can the environment of the examination room have an effect on the ability of students to perform? This was the question posed by the Psychology Department of the University. There are many factors involved here, but one lecturer has an interest in scents and put forward the theory that a pleasant floral scent in the room would improve the score on an exam. </a:t>
            </a:r>
          </a:p>
          <a:p>
            <a:r>
              <a:rPr lang="en-US" sz="2800" dirty="0" smtClean="0"/>
              <a:t>The experiment was conducted on a random sample of students. It was found that with the presence of a floral scent, the average test score was 66. Normally, the mean score was 64. Does the floral scent really improve the performance of students on an exam?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smtClean="0"/>
              <a:t>Example 1 (cont.)</a:t>
            </a:r>
            <a:endParaRPr lang="en-US" sz="3200" dirty="0"/>
          </a:p>
        </p:txBody>
      </p:sp>
      <p:sp>
        <p:nvSpPr>
          <p:cNvPr id="3" name="Content Placeholder 2"/>
          <p:cNvSpPr>
            <a:spLocks noGrp="1"/>
          </p:cNvSpPr>
          <p:nvPr>
            <p:ph idx="1"/>
          </p:nvPr>
        </p:nvSpPr>
        <p:spPr>
          <a:xfrm>
            <a:off x="457200" y="762000"/>
            <a:ext cx="8229600" cy="5943600"/>
          </a:xfrm>
        </p:spPr>
        <p:txBody>
          <a:bodyPr>
            <a:normAutofit fontScale="25000" lnSpcReduction="20000"/>
          </a:bodyPr>
          <a:lstStyle/>
          <a:p>
            <a:r>
              <a:rPr lang="en-US" sz="12800" dirty="0" smtClean="0"/>
              <a:t>The answer to this question can be posed as a hypothesis test – i.e. we are hypothesizing that floral scents improve exam performances. To see whether is this argument is valid or not, we can form a hypothesis test:</a:t>
            </a:r>
          </a:p>
          <a:p>
            <a:r>
              <a:rPr lang="en-US" sz="12800" dirty="0" smtClean="0"/>
              <a:t>The Null Hypothesis is always written as if nothing has changed and so is always written as “equal to” the regular observation.</a:t>
            </a:r>
            <a:r>
              <a:rPr lang="en-US" sz="12800" dirty="0"/>
              <a:t> </a:t>
            </a:r>
            <a:endParaRPr lang="en-US" sz="12800" dirty="0" smtClean="0"/>
          </a:p>
          <a:p>
            <a:pPr>
              <a:buNone/>
            </a:pPr>
            <a:r>
              <a:rPr lang="en-US" sz="12800" dirty="0"/>
              <a:t> </a:t>
            </a:r>
            <a:r>
              <a:rPr lang="en-US" sz="12800" dirty="0" smtClean="0"/>
              <a:t>   </a:t>
            </a:r>
            <a:r>
              <a:rPr lang="en-US" sz="12800" b="1" dirty="0" smtClean="0"/>
              <a:t>Null Hypothesis : </a:t>
            </a:r>
            <a:r>
              <a:rPr lang="el-GR" sz="12800" b="1" dirty="0" smtClean="0"/>
              <a:t>μ</a:t>
            </a:r>
            <a:r>
              <a:rPr lang="en-US" sz="12800" b="1" dirty="0" smtClean="0"/>
              <a:t> =  64</a:t>
            </a:r>
          </a:p>
          <a:p>
            <a:r>
              <a:rPr lang="en-US" sz="12800" dirty="0" smtClean="0"/>
              <a:t>The Alternative Hypothesis is written as if things are changing according to the hypothesized manner. It represents what we are trying to investigate.</a:t>
            </a:r>
          </a:p>
          <a:p>
            <a:pPr>
              <a:buNone/>
            </a:pPr>
            <a:r>
              <a:rPr lang="en-US" sz="12800" dirty="0"/>
              <a:t> </a:t>
            </a:r>
            <a:r>
              <a:rPr lang="en-US" sz="12800" dirty="0" smtClean="0"/>
              <a:t>   </a:t>
            </a:r>
            <a:r>
              <a:rPr lang="en-US" sz="12800" b="1" dirty="0" smtClean="0"/>
              <a:t>Alternative Hypothesis: </a:t>
            </a:r>
            <a:r>
              <a:rPr lang="el-GR" sz="12800" b="1" dirty="0" smtClean="0"/>
              <a:t>μ</a:t>
            </a:r>
            <a:r>
              <a:rPr lang="en-US" sz="12800" b="1" dirty="0" smtClean="0"/>
              <a:t> &gt; 64</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Example 1 (cont.)</a:t>
            </a:r>
            <a:endParaRPr lang="en-US" dirty="0"/>
          </a:p>
        </p:txBody>
      </p:sp>
      <p:sp>
        <p:nvSpPr>
          <p:cNvPr id="3" name="Content Placeholder 2"/>
          <p:cNvSpPr>
            <a:spLocks noGrp="1"/>
          </p:cNvSpPr>
          <p:nvPr>
            <p:ph idx="1"/>
          </p:nvPr>
        </p:nvSpPr>
        <p:spPr>
          <a:xfrm>
            <a:off x="457200" y="914400"/>
            <a:ext cx="8229600" cy="5486400"/>
          </a:xfrm>
        </p:spPr>
        <p:txBody>
          <a:bodyPr>
            <a:normAutofit/>
          </a:bodyPr>
          <a:lstStyle/>
          <a:p>
            <a:r>
              <a:rPr lang="en-US" dirty="0" smtClean="0"/>
              <a:t>Type I Error: Type I error occurs when we reject a true null hypothesis, e.g. we come to the conclusion that floral scents improve exam performance, when in fact it actually does not. </a:t>
            </a:r>
          </a:p>
          <a:p>
            <a:r>
              <a:rPr lang="en-US" dirty="0" smtClean="0"/>
              <a:t>Type II Error: In this example Type II Error would occur if we do not reject a false null hypothesis – i.e. we do not reject the notion that average performance is not improved by the scent, when in fact the scent actually does improve performance.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Structure of Hypothesis Testing</a:t>
            </a:r>
            <a:endParaRPr lang="en-US" dirty="0"/>
          </a:p>
        </p:txBody>
      </p:sp>
      <p:sp>
        <p:nvSpPr>
          <p:cNvPr id="3" name="Content Placeholder 2"/>
          <p:cNvSpPr>
            <a:spLocks noGrp="1"/>
          </p:cNvSpPr>
          <p:nvPr>
            <p:ph idx="1"/>
          </p:nvPr>
        </p:nvSpPr>
        <p:spPr>
          <a:xfrm>
            <a:off x="457200" y="1143000"/>
            <a:ext cx="8229600" cy="5410200"/>
          </a:xfrm>
        </p:spPr>
        <p:txBody>
          <a:bodyPr>
            <a:noAutofit/>
          </a:bodyPr>
          <a:lstStyle/>
          <a:p>
            <a:pPr marL="514350" indent="-514350">
              <a:buFont typeface="+mj-lt"/>
              <a:buAutoNum type="arabicPeriod"/>
            </a:pPr>
            <a:r>
              <a:rPr lang="en-US" sz="3600" dirty="0" smtClean="0"/>
              <a:t>Two Hypotheses:-</a:t>
            </a:r>
          </a:p>
          <a:p>
            <a:pPr marL="571500" indent="-571500">
              <a:buFont typeface="+mj-lt"/>
              <a:buAutoNum type="romanLcPeriod"/>
            </a:pPr>
            <a:r>
              <a:rPr lang="en-US" sz="3600" dirty="0" smtClean="0"/>
              <a:t>Null Hypothesis</a:t>
            </a:r>
          </a:p>
          <a:p>
            <a:pPr marL="571500" indent="-571500">
              <a:buFont typeface="+mj-lt"/>
              <a:buAutoNum type="romanLcPeriod"/>
            </a:pPr>
            <a:r>
              <a:rPr lang="en-US" sz="3600" dirty="0" smtClean="0"/>
              <a:t>Alternative Hypothesis</a:t>
            </a:r>
          </a:p>
          <a:p>
            <a:pPr marL="571500" indent="-571500">
              <a:buFont typeface="+mj-lt"/>
              <a:buAutoNum type="arabicPeriod" startAt="2"/>
            </a:pPr>
            <a:r>
              <a:rPr lang="en-US" sz="3600" b="1" dirty="0" smtClean="0">
                <a:solidFill>
                  <a:srgbClr val="FF0000"/>
                </a:solidFill>
              </a:rPr>
              <a:t>Testing procedure begins with the assumption that the null hypothesis is true.</a:t>
            </a:r>
          </a:p>
          <a:p>
            <a:pPr marL="571500" indent="-571500">
              <a:buFont typeface="+mj-lt"/>
              <a:buAutoNum type="arabicPeriod" startAt="2"/>
            </a:pPr>
            <a:r>
              <a:rPr lang="en-US" sz="3600" dirty="0" smtClean="0"/>
              <a:t>The goal is to determine whether there is enough evidence to infer (decide) that the alternative hypothesis is true.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1423</Words>
  <Application>Microsoft Office PowerPoint</Application>
  <PresentationFormat>On-screen Show (4:3)</PresentationFormat>
  <Paragraphs>82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Chapter 11: Introduction to Hypothesis Testing Lecture 5a</vt:lpstr>
      <vt:lpstr>Introduction</vt:lpstr>
      <vt:lpstr>Introduction (cont.)</vt:lpstr>
      <vt:lpstr>Introduction (cont.)</vt:lpstr>
      <vt:lpstr>Errors in Hypothesis Testing</vt:lpstr>
      <vt:lpstr>Example 1</vt:lpstr>
      <vt:lpstr>Example 1 (cont.)</vt:lpstr>
      <vt:lpstr>Example 1 (cont.)</vt:lpstr>
      <vt:lpstr>Structure of Hypothesis Testing</vt:lpstr>
      <vt:lpstr>Structure of Hypothesis Testing (cont.)</vt:lpstr>
      <vt:lpstr>Example 2: Two-tail test</vt:lpstr>
      <vt:lpstr>Example 2 (cont.): Right tail test</vt:lpstr>
      <vt:lpstr>Example 2 (cont.): Left tail test</vt:lpstr>
      <vt:lpstr>Sample Statistic in Hypothesis Testing</vt:lpstr>
      <vt:lpstr>Example 3</vt:lpstr>
      <vt:lpstr>Method I: Rejection Region</vt:lpstr>
      <vt:lpstr>Method I: Rejection Region (cont.)</vt:lpstr>
      <vt:lpstr>Method I: Rejection Region (cont.)</vt:lpstr>
      <vt:lpstr>Method I: Rejection Region (cont.)</vt:lpstr>
      <vt:lpstr>Method I: Rejection Region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Introduction to Hypothesis Testing Lecture 6a</dc:title>
  <dc:creator>Naveen Abedin</dc:creator>
  <cp:lastModifiedBy>HP</cp:lastModifiedBy>
  <cp:revision>65</cp:revision>
  <dcterms:created xsi:type="dcterms:W3CDTF">2015-10-15T04:52:23Z</dcterms:created>
  <dcterms:modified xsi:type="dcterms:W3CDTF">2017-06-07T05:01:54Z</dcterms:modified>
</cp:coreProperties>
</file>