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3" r:id="rId16"/>
    <p:sldId id="274" r:id="rId17"/>
    <p:sldId id="275" r:id="rId18"/>
    <p:sldId id="276" r:id="rId19"/>
    <p:sldId id="277" r:id="rId20"/>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039" autoAdjust="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fld id="{14AA6874-AB25-43BA-9D00-51AA00B9D504}" type="datetimeFigureOut">
              <a:rPr lang="en-US" smtClean="0"/>
              <a:pPr/>
              <a:t>6/7/2017</a:t>
            </a:fld>
            <a:endParaRPr lang="en-US"/>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lIns="93497" tIns="46749" rIns="93497" bIns="46749" rtlCol="0" anchor="b"/>
          <a:lstStyle>
            <a:lvl1pPr algn="r">
              <a:defRPr sz="1200"/>
            </a:lvl1pPr>
          </a:lstStyle>
          <a:p>
            <a:fld id="{EBDEF1B2-F2E6-4A6A-AFF5-1D8D88A4CD2E}" type="slidenum">
              <a:rPr lang="en-US" smtClean="0"/>
              <a:pPr/>
              <a:t>‹#›</a:t>
            </a:fld>
            <a:endParaRPr lang="en-US"/>
          </a:p>
        </p:txBody>
      </p:sp>
    </p:spTree>
    <p:extLst>
      <p:ext uri="{BB962C8B-B14F-4D97-AF65-F5344CB8AC3E}">
        <p14:creationId xmlns:p14="http://schemas.microsoft.com/office/powerpoint/2010/main" val="60089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7FE73DCB-BDE4-4CE6-B614-04F37A66AB15}" type="datetimeFigureOut">
              <a:rPr lang="en-US" smtClean="0"/>
              <a:pPr/>
              <a:t>6/7/2017</a:t>
            </a:fld>
            <a:endParaRPr lang="en-US"/>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C368EA0D-970C-40CF-8297-F2679C01D68A}" type="slidenum">
              <a:rPr lang="en-US" smtClean="0"/>
              <a:pPr/>
              <a:t>‹#›</a:t>
            </a:fld>
            <a:endParaRPr lang="en-US"/>
          </a:p>
        </p:txBody>
      </p:sp>
    </p:spTree>
    <p:extLst>
      <p:ext uri="{BB962C8B-B14F-4D97-AF65-F5344CB8AC3E}">
        <p14:creationId xmlns:p14="http://schemas.microsoft.com/office/powerpoint/2010/main" val="655953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means if you draw a large</a:t>
            </a:r>
            <a:r>
              <a:rPr lang="en-US" baseline="0" dirty="0" smtClean="0"/>
              <a:t> (millions) number of samples and calculate the sample mean of each sample, then the average value of the sample mean will equal to the parameter. </a:t>
            </a:r>
            <a:endParaRPr lang="en-US" dirty="0"/>
          </a:p>
        </p:txBody>
      </p:sp>
      <p:sp>
        <p:nvSpPr>
          <p:cNvPr id="4" name="Slide Number Placeholder 3"/>
          <p:cNvSpPr>
            <a:spLocks noGrp="1"/>
          </p:cNvSpPr>
          <p:nvPr>
            <p:ph type="sldNum" sz="quarter" idx="10"/>
          </p:nvPr>
        </p:nvSpPr>
        <p:spPr/>
        <p:txBody>
          <a:bodyPr/>
          <a:lstStyle/>
          <a:p>
            <a:fld id="{C368EA0D-970C-40CF-8297-F2679C01D68A}" type="slidenum">
              <a:rPr lang="en-US" smtClean="0"/>
              <a:pPr/>
              <a:t>7</a:t>
            </a:fld>
            <a:endParaRPr lang="en-US"/>
          </a:p>
        </p:txBody>
      </p:sp>
    </p:spTree>
    <p:extLst>
      <p:ext uri="{BB962C8B-B14F-4D97-AF65-F5344CB8AC3E}">
        <p14:creationId xmlns:p14="http://schemas.microsoft.com/office/powerpoint/2010/main" val="555074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68EA0D-970C-40CF-8297-F2679C01D68A}" type="slidenum">
              <a:rPr lang="en-US" smtClean="0"/>
              <a:pPr/>
              <a:t>17</a:t>
            </a:fld>
            <a:endParaRPr lang="en-US"/>
          </a:p>
        </p:txBody>
      </p:sp>
    </p:spTree>
    <p:extLst>
      <p:ext uri="{BB962C8B-B14F-4D97-AF65-F5344CB8AC3E}">
        <p14:creationId xmlns:p14="http://schemas.microsoft.com/office/powerpoint/2010/main" val="1077698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0DCA74-0280-48D0-B6D3-7BA759A8C37D}" type="datetimeFigureOut">
              <a:rPr lang="en-US" smtClean="0"/>
              <a:pPr/>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E16C0-1AE7-4DB1-AE49-E2D0EAF2800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0DCA74-0280-48D0-B6D3-7BA759A8C37D}" type="datetimeFigureOut">
              <a:rPr lang="en-US" smtClean="0"/>
              <a:pPr/>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E16C0-1AE7-4DB1-AE49-E2D0EAF280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0DCA74-0280-48D0-B6D3-7BA759A8C37D}" type="datetimeFigureOut">
              <a:rPr lang="en-US" smtClean="0"/>
              <a:pPr/>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E16C0-1AE7-4DB1-AE49-E2D0EAF2800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0DCA74-0280-48D0-B6D3-7BA759A8C37D}" type="datetimeFigureOut">
              <a:rPr lang="en-US" smtClean="0"/>
              <a:pPr/>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E16C0-1AE7-4DB1-AE49-E2D0EAF2800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0DCA74-0280-48D0-B6D3-7BA759A8C37D}" type="datetimeFigureOut">
              <a:rPr lang="en-US" smtClean="0"/>
              <a:pPr/>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E16C0-1AE7-4DB1-AE49-E2D0EAF2800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0DCA74-0280-48D0-B6D3-7BA759A8C37D}" type="datetimeFigureOut">
              <a:rPr lang="en-US" smtClean="0"/>
              <a:pPr/>
              <a:t>6/7/2017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1E16C0-1AE7-4DB1-AE49-E2D0EAF2800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0DCA74-0280-48D0-B6D3-7BA759A8C37D}" type="datetimeFigureOut">
              <a:rPr lang="en-US" smtClean="0"/>
              <a:pPr/>
              <a:t>6/7/2017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1E16C0-1AE7-4DB1-AE49-E2D0EAF2800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0DCA74-0280-48D0-B6D3-7BA759A8C37D}" type="datetimeFigureOut">
              <a:rPr lang="en-US" smtClean="0"/>
              <a:pPr/>
              <a:t>6/7/2017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1E16C0-1AE7-4DB1-AE49-E2D0EAF2800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0DCA74-0280-48D0-B6D3-7BA759A8C37D}" type="datetimeFigureOut">
              <a:rPr lang="en-US" smtClean="0"/>
              <a:pPr/>
              <a:t>6/7/2017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1E16C0-1AE7-4DB1-AE49-E2D0EAF2800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0DCA74-0280-48D0-B6D3-7BA759A8C37D}" type="datetimeFigureOut">
              <a:rPr lang="en-US" smtClean="0"/>
              <a:pPr/>
              <a:t>6/7/2017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1E16C0-1AE7-4DB1-AE49-E2D0EAF2800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0DCA74-0280-48D0-B6D3-7BA759A8C37D}" type="datetimeFigureOut">
              <a:rPr lang="en-US" smtClean="0"/>
              <a:pPr/>
              <a:t>6/7/2017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1E16C0-1AE7-4DB1-AE49-E2D0EAF2800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0DCA74-0280-48D0-B6D3-7BA759A8C37D}" type="datetimeFigureOut">
              <a:rPr lang="en-US" smtClean="0"/>
              <a:pPr/>
              <a:t>6/7/2017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1E16C0-1AE7-4DB1-AE49-E2D0EAF2800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ECO 173</a:t>
            </a:r>
            <a:br>
              <a:rPr lang="en-US" dirty="0" smtClean="0"/>
            </a:br>
            <a:r>
              <a:rPr lang="en-US" sz="4000" dirty="0" smtClean="0"/>
              <a:t>Chapter 10: Introduction to Estimation</a:t>
            </a:r>
            <a:r>
              <a:rPr lang="en-US" dirty="0" smtClean="0"/>
              <a:t/>
            </a:r>
            <a:br>
              <a:rPr lang="en-US" dirty="0" smtClean="0"/>
            </a:br>
            <a:r>
              <a:rPr lang="en-US" dirty="0" smtClean="0"/>
              <a:t>Lecture 5a</a:t>
            </a:r>
            <a:endParaRPr lang="en-US" dirty="0"/>
          </a:p>
        </p:txBody>
      </p:sp>
      <p:sp>
        <p:nvSpPr>
          <p:cNvPr id="3" name="Subtitle 2"/>
          <p:cNvSpPr>
            <a:spLocks noGrp="1"/>
          </p:cNvSpPr>
          <p:nvPr>
            <p:ph type="subTitle" idx="1"/>
          </p:nvPr>
        </p:nvSpPr>
        <p:spPr>
          <a:xfrm>
            <a:off x="1371600" y="4267200"/>
            <a:ext cx="6400800" cy="1371600"/>
          </a:xfrm>
        </p:spPr>
        <p:txBody>
          <a:bodyPr/>
          <a:lstStyle/>
          <a:p>
            <a:r>
              <a:rPr lang="en-US" sz="2400" dirty="0" smtClean="0"/>
              <a:t>Instructor: Naveen Abedin</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dirty="0" smtClean="0"/>
              <a:t>Interval Estimation: when </a:t>
            </a:r>
            <a:r>
              <a:rPr lang="el-GR" sz="3200" dirty="0" smtClean="0"/>
              <a:t>σ</a:t>
            </a:r>
            <a:r>
              <a:rPr lang="en-US" sz="3200" dirty="0" smtClean="0"/>
              <a:t> is known</a:t>
            </a:r>
            <a:endParaRPr lang="en-US" sz="3200" dirty="0"/>
          </a:p>
        </p:txBody>
      </p:sp>
      <p:sp>
        <p:nvSpPr>
          <p:cNvPr id="3" name="Content Placeholder 2"/>
          <p:cNvSpPr>
            <a:spLocks noGrp="1"/>
          </p:cNvSpPr>
          <p:nvPr>
            <p:ph idx="1"/>
          </p:nvPr>
        </p:nvSpPr>
        <p:spPr>
          <a:xfrm>
            <a:off x="457200" y="1143000"/>
            <a:ext cx="8229600" cy="4983163"/>
          </a:xfrm>
        </p:spPr>
        <p:txBody>
          <a:bodyPr>
            <a:normAutofit fontScale="85000" lnSpcReduction="10000"/>
          </a:bodyPr>
          <a:lstStyle/>
          <a:p>
            <a:r>
              <a:rPr lang="en-US" sz="2800" dirty="0" smtClean="0"/>
              <a:t>Consider the </a:t>
            </a:r>
            <a:r>
              <a:rPr lang="en-US" sz="2800" smtClean="0"/>
              <a:t>normally distributed Population </a:t>
            </a:r>
            <a:r>
              <a:rPr lang="en-US" sz="2800" dirty="0" smtClean="0"/>
              <a:t>B that has a mean of </a:t>
            </a:r>
            <a:r>
              <a:rPr lang="el-GR" sz="2800" dirty="0" smtClean="0"/>
              <a:t>μ</a:t>
            </a:r>
            <a:r>
              <a:rPr lang="en-US" sz="2800" dirty="0" smtClean="0"/>
              <a:t> and a standard deviation of </a:t>
            </a:r>
            <a:r>
              <a:rPr lang="el-GR" sz="2800" dirty="0" smtClean="0"/>
              <a:t>σ</a:t>
            </a:r>
            <a:r>
              <a:rPr lang="en-US" sz="2800" dirty="0" smtClean="0"/>
              <a:t>. The population mean is assumed to be unknown. </a:t>
            </a:r>
          </a:p>
          <a:p>
            <a:endParaRPr lang="en-US" sz="2800" dirty="0"/>
          </a:p>
          <a:p>
            <a:r>
              <a:rPr lang="en-US" sz="2800" dirty="0" smtClean="0"/>
              <a:t>The interval estimation for the population parameter </a:t>
            </a:r>
            <a:r>
              <a:rPr lang="el-GR" sz="2800" dirty="0" smtClean="0"/>
              <a:t>μ</a:t>
            </a:r>
            <a:r>
              <a:rPr lang="en-US" sz="2800" dirty="0" smtClean="0"/>
              <a:t> is:-</a:t>
            </a:r>
          </a:p>
          <a:p>
            <a:endParaRPr lang="en-US" sz="2800" dirty="0" smtClean="0"/>
          </a:p>
          <a:p>
            <a:endParaRPr lang="en-US" sz="2800" dirty="0" smtClean="0"/>
          </a:p>
          <a:p>
            <a:endParaRPr lang="en-US" sz="2800" dirty="0" smtClean="0"/>
          </a:p>
          <a:p>
            <a:endParaRPr lang="en-US" dirty="0" smtClean="0"/>
          </a:p>
          <a:p>
            <a:r>
              <a:rPr lang="en-US" dirty="0" smtClean="0"/>
              <a:t>(1 – </a:t>
            </a:r>
            <a:r>
              <a:rPr lang="el-GR" dirty="0" smtClean="0"/>
              <a:t>α</a:t>
            </a:r>
            <a:r>
              <a:rPr lang="en-US" dirty="0" smtClean="0"/>
              <a:t>) represents the confidence level – it is an indicator of the degree of assurance that the interval will contain the true population mean.</a:t>
            </a:r>
            <a:endParaRPr lang="en-US" dirty="0"/>
          </a:p>
          <a:p>
            <a:endParaRPr lang="en-US" dirty="0"/>
          </a:p>
        </p:txBody>
      </p:sp>
      <p:sp>
        <p:nvSpPr>
          <p:cNvPr id="2253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2531" name="Rectangle 3"/>
          <p:cNvSpPr>
            <a:spLocks noChangeArrowheads="1"/>
          </p:cNvSpPr>
          <p:nvPr/>
        </p:nvSpPr>
        <p:spPr bwMode="auto">
          <a:xfrm>
            <a:off x="0" y="1285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3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2532"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38200" y="3352800"/>
            <a:ext cx="7388773" cy="1060764"/>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sz="3200" dirty="0" smtClean="0"/>
              <a:t>Interval Estimation: when </a:t>
            </a:r>
            <a:r>
              <a:rPr lang="el-GR" sz="3200" dirty="0" smtClean="0"/>
              <a:t>σ</a:t>
            </a:r>
            <a:r>
              <a:rPr lang="en-US" sz="3200" dirty="0" smtClean="0"/>
              <a:t> is known (cont.)</a:t>
            </a:r>
            <a:endParaRPr lang="en-US" sz="3200" dirty="0"/>
          </a:p>
        </p:txBody>
      </p:sp>
      <p:pic>
        <p:nvPicPr>
          <p:cNvPr id="26626" name="Picture 2"/>
          <p:cNvPicPr>
            <a:picLocks noGrp="1" noChangeAspect="1" noChangeArrowheads="1"/>
          </p:cNvPicPr>
          <p:nvPr>
            <p:ph idx="1"/>
          </p:nvPr>
        </p:nvPicPr>
        <p:blipFill>
          <a:blip r:embed="rId2"/>
          <a:srcRect/>
          <a:stretch>
            <a:fillRect/>
          </a:stretch>
        </p:blipFill>
        <p:spPr bwMode="auto">
          <a:xfrm>
            <a:off x="304800" y="915542"/>
            <a:ext cx="8709902" cy="576313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3200" dirty="0" smtClean="0"/>
              <a:t>Interval Estimation: when </a:t>
            </a:r>
            <a:r>
              <a:rPr lang="el-GR" sz="3200" dirty="0" smtClean="0"/>
              <a:t>σ</a:t>
            </a:r>
            <a:r>
              <a:rPr lang="en-US" sz="3200" dirty="0" smtClean="0"/>
              <a:t> is known (cont.)</a:t>
            </a:r>
            <a:endParaRPr lang="en-US" sz="3200" dirty="0"/>
          </a:p>
        </p:txBody>
      </p:sp>
      <p:sp>
        <p:nvSpPr>
          <p:cNvPr id="3" name="Content Placeholder 2"/>
          <p:cNvSpPr>
            <a:spLocks noGrp="1"/>
          </p:cNvSpPr>
          <p:nvPr>
            <p:ph idx="1"/>
          </p:nvPr>
        </p:nvSpPr>
        <p:spPr>
          <a:xfrm>
            <a:off x="457200" y="990600"/>
            <a:ext cx="8229600" cy="5135563"/>
          </a:xfrm>
        </p:spPr>
        <p:txBody>
          <a:bodyPr>
            <a:normAutofit fontScale="92500"/>
          </a:bodyPr>
          <a:lstStyle/>
          <a:p>
            <a:r>
              <a:rPr lang="en-US" dirty="0" smtClean="0"/>
              <a:t>The confidence level is the probability that the interval includes the actual value </a:t>
            </a:r>
            <a:r>
              <a:rPr lang="el-GR" dirty="0" smtClean="0"/>
              <a:t>μ</a:t>
            </a:r>
            <a:r>
              <a:rPr lang="en-US" dirty="0" smtClean="0"/>
              <a:t>. Therefore, we generally set 1 – </a:t>
            </a:r>
            <a:r>
              <a:rPr lang="el-GR" dirty="0" smtClean="0"/>
              <a:t>α</a:t>
            </a:r>
            <a:r>
              <a:rPr lang="en-US" dirty="0" smtClean="0"/>
              <a:t> close to 1, (like 0.9, 0.95 or 0.99). </a:t>
            </a:r>
          </a:p>
          <a:p>
            <a:r>
              <a:rPr lang="en-US" dirty="0" smtClean="0"/>
              <a:t>Suppose 1 – </a:t>
            </a:r>
            <a:r>
              <a:rPr lang="el-GR" dirty="0" smtClean="0"/>
              <a:t>α</a:t>
            </a:r>
            <a:r>
              <a:rPr lang="en-US" dirty="0" smtClean="0"/>
              <a:t> =0.95. This means </a:t>
            </a:r>
            <a:r>
              <a:rPr lang="el-GR" dirty="0" smtClean="0"/>
              <a:t>α</a:t>
            </a:r>
            <a:r>
              <a:rPr lang="en-US" dirty="0"/>
              <a:t> </a:t>
            </a:r>
            <a:r>
              <a:rPr lang="en-US" dirty="0" smtClean="0"/>
              <a:t>= 0.05 and </a:t>
            </a:r>
            <a:r>
              <a:rPr lang="el-GR" dirty="0" smtClean="0"/>
              <a:t>α</a:t>
            </a:r>
            <a:r>
              <a:rPr lang="en-US" dirty="0" smtClean="0"/>
              <a:t>/2 = 0.025. </a:t>
            </a:r>
          </a:p>
          <a:p>
            <a:r>
              <a:rPr lang="en-US" dirty="0" smtClean="0"/>
              <a:t> </a:t>
            </a:r>
            <a:endParaRPr lang="en-US" dirty="0"/>
          </a:p>
          <a:p>
            <a:endParaRPr lang="en-US" dirty="0" smtClean="0"/>
          </a:p>
          <a:p>
            <a:r>
              <a:rPr lang="en-US" dirty="0" smtClean="0"/>
              <a:t>The resulting confidence interval estimator is called the 95% confidence interval estimator of </a:t>
            </a:r>
            <a:r>
              <a:rPr lang="el-GR" dirty="0" smtClean="0"/>
              <a:t>μ</a:t>
            </a:r>
            <a:r>
              <a:rPr lang="en-US" dirty="0" smtClean="0"/>
              <a:t>.</a:t>
            </a:r>
            <a:endParaRPr lang="en-US" dirty="0"/>
          </a:p>
        </p:txBody>
      </p:sp>
      <p:sp>
        <p:nvSpPr>
          <p:cNvPr id="276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764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914400" y="3886200"/>
            <a:ext cx="3657600" cy="880534"/>
          </a:xfrm>
          <a:prstGeom prst="rect">
            <a:avLst/>
          </a:prstGeom>
          <a:noFill/>
        </p:spPr>
      </p:pic>
      <p:sp>
        <p:nvSpPr>
          <p:cNvPr id="27651" name="Rectangle 3"/>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2800" dirty="0" smtClean="0"/>
              <a:t>Example 1</a:t>
            </a:r>
            <a:endParaRPr lang="en-US" sz="2800" dirty="0"/>
          </a:p>
        </p:txBody>
      </p:sp>
      <p:pic>
        <p:nvPicPr>
          <p:cNvPr id="28674" name="Picture 2"/>
          <p:cNvPicPr>
            <a:picLocks noGrp="1" noChangeAspect="1" noChangeArrowheads="1"/>
          </p:cNvPicPr>
          <p:nvPr>
            <p:ph idx="1"/>
          </p:nvPr>
        </p:nvPicPr>
        <p:blipFill>
          <a:blip r:embed="rId2"/>
          <a:srcRect/>
          <a:stretch>
            <a:fillRect/>
          </a:stretch>
        </p:blipFill>
        <p:spPr bwMode="auto">
          <a:xfrm>
            <a:off x="533400" y="799543"/>
            <a:ext cx="8229600" cy="575365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 (Answer)</a:t>
            </a:r>
            <a:endParaRPr lang="en-US" dirty="0"/>
          </a:p>
        </p:txBody>
      </p:sp>
      <p:sp>
        <p:nvSpPr>
          <p:cNvPr id="3" name="Content Placeholder 2"/>
          <p:cNvSpPr>
            <a:spLocks noGrp="1"/>
          </p:cNvSpPr>
          <p:nvPr>
            <p:ph idx="1"/>
          </p:nvPr>
        </p:nvSpPr>
        <p:spPr/>
        <p:txBody>
          <a:bodyPr/>
          <a:lstStyle/>
          <a:p>
            <a:r>
              <a:rPr lang="en-US" dirty="0" smtClean="0"/>
              <a:t>Interpretation: With a 95% probability, the interval 340.76 to 399.56 will include the true population mean.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Disadvantages of a wide interval</a:t>
            </a:r>
            <a:endParaRPr lang="en-US" dirty="0"/>
          </a:p>
        </p:txBody>
      </p:sp>
      <p:sp>
        <p:nvSpPr>
          <p:cNvPr id="3" name="Content Placeholder 2"/>
          <p:cNvSpPr>
            <a:spLocks noGrp="1"/>
          </p:cNvSpPr>
          <p:nvPr>
            <p:ph idx="1"/>
          </p:nvPr>
        </p:nvSpPr>
        <p:spPr>
          <a:xfrm>
            <a:off x="457200" y="990600"/>
            <a:ext cx="8229600" cy="5135563"/>
          </a:xfrm>
        </p:spPr>
        <p:txBody>
          <a:bodyPr/>
          <a:lstStyle/>
          <a:p>
            <a:r>
              <a:rPr lang="en-US" dirty="0" smtClean="0"/>
              <a:t>A wide confidence interval is more likely to capture the true population parameter, but the ultimate result becomes vague. </a:t>
            </a:r>
          </a:p>
          <a:p>
            <a:r>
              <a:rPr lang="en-US" dirty="0" smtClean="0"/>
              <a:t>For instance: a 95% confidence interval shows us that the starting salary of an accountant lies between $15,000 and $100,000. The interval is so wide, that it barely gives us any useful information. On the other hand, if the interval estimate is $52,000 to $55,000, then this gives us more precise information.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Width of Confidence Interval</a:t>
            </a:r>
            <a:endParaRPr lang="en-US" dirty="0"/>
          </a:p>
        </p:txBody>
      </p:sp>
      <p:sp>
        <p:nvSpPr>
          <p:cNvPr id="3" name="Content Placeholder 2"/>
          <p:cNvSpPr>
            <a:spLocks noGrp="1"/>
          </p:cNvSpPr>
          <p:nvPr>
            <p:ph idx="1"/>
          </p:nvPr>
        </p:nvSpPr>
        <p:spPr>
          <a:xfrm>
            <a:off x="457200" y="1371600"/>
            <a:ext cx="8229600" cy="4754563"/>
          </a:xfrm>
        </p:spPr>
        <p:txBody>
          <a:bodyPr>
            <a:normAutofit fontScale="92500" lnSpcReduction="10000"/>
          </a:bodyPr>
          <a:lstStyle/>
          <a:p>
            <a:pPr marL="514350" indent="-514350"/>
            <a:r>
              <a:rPr lang="en-US" dirty="0" smtClean="0"/>
              <a:t>The width of the confidence interval estimate is a function of population standard deviation, confidence level and sample size. </a:t>
            </a:r>
          </a:p>
          <a:p>
            <a:pPr marL="514350" indent="-514350">
              <a:buFont typeface="+mj-lt"/>
              <a:buAutoNum type="arabicPeriod"/>
            </a:pPr>
            <a:r>
              <a:rPr lang="en-US" dirty="0" smtClean="0"/>
              <a:t>Doubling the standard deviation has the effect of doubling the width of the confidence interval estimate. </a:t>
            </a:r>
          </a:p>
          <a:p>
            <a:pPr marL="514350" indent="-514350">
              <a:buFont typeface="+mj-lt"/>
              <a:buAutoNum type="arabicPeriod"/>
            </a:pPr>
            <a:r>
              <a:rPr lang="en-US" dirty="0" smtClean="0"/>
              <a:t>Decreasing the confidence level narrows the interval and increasing it widens the interval. </a:t>
            </a:r>
          </a:p>
          <a:p>
            <a:pPr marL="514350" indent="-514350">
              <a:buFont typeface="+mj-lt"/>
              <a:buAutoNum type="arabicPeriod"/>
            </a:pPr>
            <a:r>
              <a:rPr lang="en-US" dirty="0" smtClean="0"/>
              <a:t>Increasing the sample size by four folds decreases the width of the interval by half.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Autofit/>
          </a:bodyPr>
          <a:lstStyle/>
          <a:p>
            <a:r>
              <a:rPr lang="en-US" sz="3600" dirty="0" smtClean="0"/>
              <a:t>Selecting Sample Size</a:t>
            </a:r>
            <a:endParaRPr lang="en-US" sz="3600" dirty="0"/>
          </a:p>
        </p:txBody>
      </p:sp>
      <p:sp>
        <p:nvSpPr>
          <p:cNvPr id="3" name="Content Placeholder 2"/>
          <p:cNvSpPr>
            <a:spLocks noGrp="1"/>
          </p:cNvSpPr>
          <p:nvPr>
            <p:ph idx="1"/>
          </p:nvPr>
        </p:nvSpPr>
        <p:spPr>
          <a:xfrm>
            <a:off x="457200" y="838201"/>
            <a:ext cx="8229600" cy="4648200"/>
          </a:xfrm>
        </p:spPr>
        <p:txBody>
          <a:bodyPr>
            <a:noAutofit/>
          </a:bodyPr>
          <a:lstStyle/>
          <a:p>
            <a:r>
              <a:rPr lang="en-US" sz="3000" dirty="0" smtClean="0"/>
              <a:t>A wide confidence interval is undesirable as it provides too little information. Hence the desired interval width can be set if we select the appropriate sample size. </a:t>
            </a:r>
          </a:p>
          <a:p>
            <a:r>
              <a:rPr lang="en-US" sz="3000" dirty="0" smtClean="0"/>
              <a:t>Error of Estimation: Sampling error is the difference between the sample and the population that exists only because of the observations that happened to be selected from the sample. Thus sampling error is the difference between the estimator and the parameter. This difference is called the error of estimation. </a:t>
            </a:r>
            <a:endParaRPr lang="en-US" sz="3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Selecting Sample Size (cont.)</a:t>
            </a:r>
            <a:endParaRPr lang="en-US" dirty="0"/>
          </a:p>
        </p:txBody>
      </p:sp>
      <p:sp>
        <p:nvSpPr>
          <p:cNvPr id="3" name="Content Placeholder 2"/>
          <p:cNvSpPr>
            <a:spLocks noGrp="1"/>
          </p:cNvSpPr>
          <p:nvPr>
            <p:ph idx="1"/>
          </p:nvPr>
        </p:nvSpPr>
        <p:spPr>
          <a:xfrm>
            <a:off x="457200" y="1295400"/>
            <a:ext cx="8229600" cy="5181600"/>
          </a:xfrm>
        </p:spPr>
        <p:txBody>
          <a:bodyPr>
            <a:normAutofit/>
          </a:bodyPr>
          <a:lstStyle/>
          <a:p>
            <a:r>
              <a:rPr lang="en-US" dirty="0" smtClean="0"/>
              <a:t>This means that the maximum error of estimation we are willing to tolerate is:</a:t>
            </a:r>
          </a:p>
          <a:p>
            <a:endParaRPr lang="en-US" dirty="0"/>
          </a:p>
          <a:p>
            <a:endParaRPr lang="en-US" dirty="0" smtClean="0"/>
          </a:p>
          <a:p>
            <a:r>
              <a:rPr lang="en-US" dirty="0" smtClean="0"/>
              <a:t>The bound on the error of estimation can be called: </a:t>
            </a:r>
          </a:p>
          <a:p>
            <a:endParaRPr lang="en-US" dirty="0"/>
          </a:p>
          <a:p>
            <a:endParaRPr lang="en-US" dirty="0" smtClean="0"/>
          </a:p>
          <a:p>
            <a:r>
              <a:rPr lang="en-US" dirty="0" smtClean="0"/>
              <a:t>From B, we can solve for the sample size, n</a:t>
            </a:r>
            <a:endParaRPr lang="en-US" dirty="0"/>
          </a:p>
        </p:txBody>
      </p:sp>
      <p:sp>
        <p:nvSpPr>
          <p:cNvPr id="327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2771" name="Rectangle 3"/>
          <p:cNvSpPr>
            <a:spLocks noChangeArrowheads="1"/>
          </p:cNvSpPr>
          <p:nvPr/>
        </p:nvSpPr>
        <p:spPr bwMode="auto">
          <a:xfrm>
            <a:off x="0" y="1285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77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 name="Picture 4"/>
          <p:cNvPicPr>
            <a:picLocks noChangeAspect="1"/>
          </p:cNvPicPr>
          <p:nvPr/>
        </p:nvPicPr>
        <p:blipFill>
          <a:blip r:embed="rId2"/>
          <a:stretch>
            <a:fillRect/>
          </a:stretch>
        </p:blipFill>
        <p:spPr>
          <a:xfrm>
            <a:off x="2438400" y="2438400"/>
            <a:ext cx="4007386" cy="1143000"/>
          </a:xfrm>
          <a:prstGeom prst="rect">
            <a:avLst/>
          </a:prstGeom>
        </p:spPr>
      </p:pic>
      <p:pic>
        <p:nvPicPr>
          <p:cNvPr id="6" name="Picture 5"/>
          <p:cNvPicPr>
            <a:picLocks noChangeAspect="1"/>
          </p:cNvPicPr>
          <p:nvPr/>
        </p:nvPicPr>
        <p:blipFill>
          <a:blip r:embed="rId3"/>
          <a:stretch>
            <a:fillRect/>
          </a:stretch>
        </p:blipFill>
        <p:spPr>
          <a:xfrm>
            <a:off x="3124200" y="4038600"/>
            <a:ext cx="3048000" cy="173959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a:t>
            </a:r>
            <a:endParaRPr lang="en-US" dirty="0"/>
          </a:p>
        </p:txBody>
      </p:sp>
      <p:sp>
        <p:nvSpPr>
          <p:cNvPr id="3" name="Content Placeholder 2"/>
          <p:cNvSpPr>
            <a:spLocks noGrp="1"/>
          </p:cNvSpPr>
          <p:nvPr>
            <p:ph idx="1"/>
          </p:nvPr>
        </p:nvSpPr>
        <p:spPr/>
        <p:txBody>
          <a:bodyPr/>
          <a:lstStyle/>
          <a:p>
            <a:r>
              <a:rPr lang="en-US" dirty="0" smtClean="0"/>
              <a:t>The manager of Doll Computer Company has decided that he needed to estimate the mean demand during lead time within 16 units, which is the bound error of estimation. What sample size must be chosen to ensure this?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a:t>
            </a:r>
            <a:endParaRPr lang="en-US" dirty="0"/>
          </a:p>
        </p:txBody>
      </p:sp>
      <p:sp>
        <p:nvSpPr>
          <p:cNvPr id="3" name="Content Placeholder 2"/>
          <p:cNvSpPr>
            <a:spLocks noGrp="1"/>
          </p:cNvSpPr>
          <p:nvPr>
            <p:ph idx="1"/>
          </p:nvPr>
        </p:nvSpPr>
        <p:spPr/>
        <p:txBody>
          <a:bodyPr/>
          <a:lstStyle/>
          <a:p>
            <a:r>
              <a:rPr lang="en-US" dirty="0" smtClean="0"/>
              <a:t>Statistical inference is the process by which we acquire information and draw conclusions about populations from samples. </a:t>
            </a:r>
          </a:p>
          <a:p>
            <a:r>
              <a:rPr lang="en-US" dirty="0" smtClean="0"/>
              <a:t>There are two general procedures for making inferences about populations from samples:</a:t>
            </a:r>
          </a:p>
          <a:p>
            <a:pPr marL="514350" indent="-514350">
              <a:buFont typeface="+mj-lt"/>
              <a:buAutoNum type="arabicPeriod"/>
            </a:pPr>
            <a:r>
              <a:rPr lang="en-US" dirty="0" smtClean="0"/>
              <a:t>Estimation</a:t>
            </a:r>
          </a:p>
          <a:p>
            <a:pPr marL="514350" indent="-514350">
              <a:buFont typeface="+mj-lt"/>
              <a:buAutoNum type="arabicPeriod"/>
            </a:pPr>
            <a:r>
              <a:rPr lang="en-US" dirty="0" smtClean="0"/>
              <a:t>Hypothesis Testing</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Concept of Estimation</a:t>
            </a:r>
            <a:endParaRPr lang="en-US" dirty="0"/>
          </a:p>
        </p:txBody>
      </p:sp>
      <p:sp>
        <p:nvSpPr>
          <p:cNvPr id="3" name="Content Placeholder 2"/>
          <p:cNvSpPr>
            <a:spLocks noGrp="1"/>
          </p:cNvSpPr>
          <p:nvPr>
            <p:ph idx="1"/>
          </p:nvPr>
        </p:nvSpPr>
        <p:spPr>
          <a:xfrm>
            <a:off x="457200" y="1219200"/>
            <a:ext cx="8229600" cy="4906963"/>
          </a:xfrm>
        </p:spPr>
        <p:txBody>
          <a:bodyPr/>
          <a:lstStyle/>
          <a:p>
            <a:r>
              <a:rPr lang="en-US" dirty="0" smtClean="0"/>
              <a:t>The objective of estimation is to determine the approximate value of a population parameter on the basis of a sample statistic.  e.g. sample mean is employed to estimate population mean, thus sample mean is the estimator or estimate. </a:t>
            </a:r>
          </a:p>
          <a:p>
            <a:r>
              <a:rPr lang="en-US" dirty="0" smtClean="0"/>
              <a:t>There are two types of estimations:</a:t>
            </a:r>
          </a:p>
          <a:p>
            <a:pPr marL="514350" indent="-514350">
              <a:buFont typeface="+mj-lt"/>
              <a:buAutoNum type="arabicPeriod"/>
            </a:pPr>
            <a:r>
              <a:rPr lang="en-US" dirty="0" smtClean="0"/>
              <a:t>Point Estimator</a:t>
            </a:r>
          </a:p>
          <a:p>
            <a:pPr marL="514350" indent="-514350">
              <a:buFont typeface="+mj-lt"/>
              <a:buAutoNum type="arabicPeriod"/>
            </a:pPr>
            <a:r>
              <a:rPr lang="en-US" dirty="0" smtClean="0"/>
              <a:t>Interval Estimator</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Point Estimator</a:t>
            </a:r>
            <a:endParaRPr lang="en-US" dirty="0"/>
          </a:p>
        </p:txBody>
      </p:sp>
      <p:sp>
        <p:nvSpPr>
          <p:cNvPr id="3" name="Content Placeholder 2"/>
          <p:cNvSpPr>
            <a:spLocks noGrp="1"/>
          </p:cNvSpPr>
          <p:nvPr>
            <p:ph idx="1"/>
          </p:nvPr>
        </p:nvSpPr>
        <p:spPr>
          <a:xfrm>
            <a:off x="457200" y="990600"/>
            <a:ext cx="8229600" cy="5334000"/>
          </a:xfrm>
        </p:spPr>
        <p:txBody>
          <a:bodyPr>
            <a:normAutofit fontScale="92500" lnSpcReduction="10000"/>
          </a:bodyPr>
          <a:lstStyle/>
          <a:p>
            <a:r>
              <a:rPr lang="en-US" dirty="0" smtClean="0"/>
              <a:t>Consider Population A which is infinitely large. A random sample is extracted from Population A, and the sample mean is computed. If we consider the value of sample mean (estimator) as an estimate of the population mean, then the sample mean is called a point estimator. </a:t>
            </a:r>
          </a:p>
          <a:p>
            <a:r>
              <a:rPr lang="en-US" dirty="0" smtClean="0"/>
              <a:t>A point estimator draws inferences about a population by estimating the value of an unknown parameter </a:t>
            </a:r>
            <a:r>
              <a:rPr lang="en-US" b="1" dirty="0" smtClean="0"/>
              <a:t>using a single value or point</a:t>
            </a:r>
            <a:r>
              <a:rPr lang="en-US" dirty="0" smtClean="0"/>
              <a:t>, (i.e. there is no repeated sampling involved, hence no sampling distribution analyzed)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dirty="0" smtClean="0"/>
              <a:t>Point Estimator (cont.)</a:t>
            </a:r>
            <a:endParaRPr lang="en-US" sz="3600" dirty="0"/>
          </a:p>
        </p:txBody>
      </p:sp>
      <p:sp>
        <p:nvSpPr>
          <p:cNvPr id="3" name="Content Placeholder 2"/>
          <p:cNvSpPr>
            <a:spLocks noGrp="1"/>
          </p:cNvSpPr>
          <p:nvPr>
            <p:ph idx="1"/>
          </p:nvPr>
        </p:nvSpPr>
        <p:spPr>
          <a:xfrm>
            <a:off x="304800" y="990600"/>
            <a:ext cx="8382000" cy="5638800"/>
          </a:xfrm>
        </p:spPr>
        <p:txBody>
          <a:bodyPr>
            <a:noAutofit/>
          </a:bodyPr>
          <a:lstStyle/>
          <a:p>
            <a:r>
              <a:rPr lang="en-US" sz="2550" dirty="0" smtClean="0"/>
              <a:t>There are three drawbacks to using point estimators:-</a:t>
            </a:r>
          </a:p>
          <a:p>
            <a:pPr marL="514350" indent="-514350">
              <a:buFont typeface="+mj-lt"/>
              <a:buAutoNum type="arabicPeriod"/>
            </a:pPr>
            <a:r>
              <a:rPr lang="en-US" sz="2550" dirty="0" smtClean="0"/>
              <a:t>We can be practically certain that the estimate will be wrong – the probability that a continuous random variable will equal a specific value is 0 (recall from the previous chapter that sample mean has a continuous probability distribution called a sampling distribution)</a:t>
            </a:r>
          </a:p>
          <a:p>
            <a:pPr marL="514350" indent="-514350">
              <a:buFont typeface="+mj-lt"/>
              <a:buAutoNum type="arabicPeriod"/>
            </a:pPr>
            <a:r>
              <a:rPr lang="en-US" sz="2550" dirty="0" smtClean="0"/>
              <a:t>We cannot be certain of how close the estimator is to the parameter</a:t>
            </a:r>
          </a:p>
          <a:p>
            <a:pPr marL="514350" indent="-514350">
              <a:buFont typeface="+mj-lt"/>
              <a:buAutoNum type="arabicPeriod"/>
            </a:pPr>
            <a:r>
              <a:rPr lang="en-US" sz="2550" dirty="0" smtClean="0"/>
              <a:t>In drawing inferences about a population, it is intuitively reasonable to expect that a large sample will produce more accurate results because it contains more information than a smaller sample does. Point estimators do not have the capacity to reflect the effects of larger sample sizes.</a:t>
            </a:r>
            <a:endParaRPr lang="en-US" sz="255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Interval Estimator</a:t>
            </a:r>
            <a:endParaRPr lang="en-US" dirty="0"/>
          </a:p>
        </p:txBody>
      </p:sp>
      <p:sp>
        <p:nvSpPr>
          <p:cNvPr id="3" name="Content Placeholder 2"/>
          <p:cNvSpPr>
            <a:spLocks noGrp="1"/>
          </p:cNvSpPr>
          <p:nvPr>
            <p:ph idx="1"/>
          </p:nvPr>
        </p:nvSpPr>
        <p:spPr>
          <a:xfrm>
            <a:off x="457200" y="1143000"/>
            <a:ext cx="8229600" cy="4983163"/>
          </a:xfrm>
        </p:spPr>
        <p:txBody>
          <a:bodyPr>
            <a:normAutofit fontScale="92500" lnSpcReduction="20000"/>
          </a:bodyPr>
          <a:lstStyle/>
          <a:p>
            <a:r>
              <a:rPr lang="en-US" dirty="0" smtClean="0"/>
              <a:t>An interval estimator draws inferences about a population by estimating the value of an unknown parameter using an interval. Interval estimator takes into account the sample size.</a:t>
            </a:r>
          </a:p>
          <a:p>
            <a:r>
              <a:rPr lang="en-US" dirty="0" smtClean="0"/>
              <a:t>A simple example to illustrate the difference between point and interval estimate: </a:t>
            </a:r>
            <a:r>
              <a:rPr lang="en-US" b="1" dirty="0" smtClean="0"/>
              <a:t>A teacher wants to calculate the mean summer income of his second-year business students. He selects 25 students at random, which has a sample mean of $400 (point estimate). If the teacher uses interval estimate, the mean income may lie between $380 an $420. </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Unbiased Estimator</a:t>
            </a:r>
            <a:endParaRPr lang="en-US" dirty="0"/>
          </a:p>
        </p:txBody>
      </p:sp>
      <p:sp>
        <p:nvSpPr>
          <p:cNvPr id="3" name="Content Placeholder 2"/>
          <p:cNvSpPr>
            <a:spLocks noGrp="1"/>
          </p:cNvSpPr>
          <p:nvPr>
            <p:ph idx="1"/>
          </p:nvPr>
        </p:nvSpPr>
        <p:spPr>
          <a:xfrm>
            <a:off x="457200" y="1143000"/>
            <a:ext cx="8229600" cy="4983163"/>
          </a:xfrm>
        </p:spPr>
        <p:txBody>
          <a:bodyPr/>
          <a:lstStyle/>
          <a:p>
            <a:r>
              <a:rPr lang="en-US" dirty="0" smtClean="0"/>
              <a:t>The desirable quality of an estimator is unbiased-</a:t>
            </a:r>
            <a:r>
              <a:rPr lang="en-US" dirty="0" err="1" smtClean="0"/>
              <a:t>ness</a:t>
            </a:r>
            <a:r>
              <a:rPr lang="en-US" dirty="0" smtClean="0"/>
              <a:t>. A unbiased estimator of a population parameter is an estimator whose expected value is equal to the parameter. </a:t>
            </a:r>
          </a:p>
          <a:p>
            <a:r>
              <a:rPr lang="en-US" dirty="0" smtClean="0"/>
              <a:t>Sample mean      is an unbiased estimator of the population mean </a:t>
            </a:r>
            <a:r>
              <a:rPr lang="el-GR" dirty="0" smtClean="0"/>
              <a:t>μ</a:t>
            </a:r>
            <a:r>
              <a:rPr lang="en-US" dirty="0" smtClean="0"/>
              <a:t>, if:</a:t>
            </a:r>
          </a:p>
          <a:p>
            <a:endParaRPr lang="en-US" dirty="0"/>
          </a:p>
        </p:txBody>
      </p:sp>
      <p:sp>
        <p:nvSpPr>
          <p:cNvPr id="30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073"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197225" y="3084443"/>
            <a:ext cx="384175" cy="801757"/>
          </a:xfrm>
          <a:prstGeom prst="rect">
            <a:avLst/>
          </a:prstGeom>
          <a:noFill/>
        </p:spPr>
      </p:pic>
      <p:sp>
        <p:nvSpPr>
          <p:cNvPr id="3076"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075"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429000" y="4419600"/>
            <a:ext cx="2514600" cy="862149"/>
          </a:xfrm>
          <a:prstGeom prst="rect">
            <a:avLst/>
          </a:prstGeom>
          <a:noFill/>
        </p:spPr>
      </p:pic>
      <p:sp>
        <p:nvSpPr>
          <p:cNvPr id="3077" name="Rectangle 5"/>
          <p:cNvSpPr>
            <a:spLocks noChangeArrowheads="1"/>
          </p:cNvSpPr>
          <p:nvPr/>
        </p:nvSpPr>
        <p:spPr bwMode="auto">
          <a:xfrm>
            <a:off x="0" y="914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Consistency</a:t>
            </a:r>
            <a:endParaRPr lang="en-US" dirty="0"/>
          </a:p>
        </p:txBody>
      </p:sp>
      <p:sp>
        <p:nvSpPr>
          <p:cNvPr id="3" name="Content Placeholder 2"/>
          <p:cNvSpPr>
            <a:spLocks noGrp="1"/>
          </p:cNvSpPr>
          <p:nvPr>
            <p:ph idx="1"/>
          </p:nvPr>
        </p:nvSpPr>
        <p:spPr>
          <a:xfrm>
            <a:off x="457200" y="1219200"/>
            <a:ext cx="8229600" cy="5410200"/>
          </a:xfrm>
        </p:spPr>
        <p:txBody>
          <a:bodyPr>
            <a:normAutofit fontScale="92500" lnSpcReduction="20000"/>
          </a:bodyPr>
          <a:lstStyle/>
          <a:p>
            <a:pPr marL="514350" indent="-514350">
              <a:buFont typeface="+mj-lt"/>
              <a:buAutoNum type="arabicPeriod"/>
            </a:pPr>
            <a:r>
              <a:rPr lang="en-US" dirty="0" smtClean="0"/>
              <a:t>The estimator being unbiased simply assures us that the expected value equals the parameter. It does not however tell us how close the estimator is to the parameter. However, as the sample size grows larger, the sample statistic should get closer to the population parameter. This quality is known as </a:t>
            </a:r>
            <a:r>
              <a:rPr lang="en-US" b="1" dirty="0" smtClean="0"/>
              <a:t>consistency</a:t>
            </a:r>
            <a:r>
              <a:rPr lang="en-US" dirty="0" smtClean="0"/>
              <a:t>. </a:t>
            </a:r>
          </a:p>
          <a:p>
            <a:pPr marL="514350" indent="-514350">
              <a:buFont typeface="+mj-lt"/>
              <a:buAutoNum type="arabicPeriod"/>
            </a:pPr>
            <a:r>
              <a:rPr lang="en-US" dirty="0" smtClean="0"/>
              <a:t>An unbiased estimator is said to be consistent if the difference between estimator and the parameter grows smaller as the sample size grows larger. This is because with increased sample size the variance gets smaller and the distribution becomes narrower around the population mean.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Relative Efficiency</a:t>
            </a:r>
            <a:endParaRPr lang="en-US" dirty="0"/>
          </a:p>
        </p:txBody>
      </p:sp>
      <p:sp>
        <p:nvSpPr>
          <p:cNvPr id="3" name="Content Placeholder 2"/>
          <p:cNvSpPr>
            <a:spLocks noGrp="1"/>
          </p:cNvSpPr>
          <p:nvPr>
            <p:ph idx="1"/>
          </p:nvPr>
        </p:nvSpPr>
        <p:spPr/>
        <p:txBody>
          <a:bodyPr/>
          <a:lstStyle/>
          <a:p>
            <a:r>
              <a:rPr lang="en-US" dirty="0" smtClean="0"/>
              <a:t>If there are two unbiased estimators of a parameter, then the one with a smaller variance is said to have relative efficiency compared to the other one.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490</TotalTime>
  <Words>1151</Words>
  <Application>Microsoft Office PowerPoint</Application>
  <PresentationFormat>On-screen Show (4:3)</PresentationFormat>
  <Paragraphs>74</Paragraphs>
  <Slides>19</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ECO 173 Chapter 10: Introduction to Estimation Lecture 5a</vt:lpstr>
      <vt:lpstr>Recap</vt:lpstr>
      <vt:lpstr>Concept of Estimation</vt:lpstr>
      <vt:lpstr>Point Estimator</vt:lpstr>
      <vt:lpstr>Point Estimator (cont.)</vt:lpstr>
      <vt:lpstr>Interval Estimator</vt:lpstr>
      <vt:lpstr>Unbiased Estimator</vt:lpstr>
      <vt:lpstr>Consistency</vt:lpstr>
      <vt:lpstr>Relative Efficiency</vt:lpstr>
      <vt:lpstr>Interval Estimation: when σ is known</vt:lpstr>
      <vt:lpstr>Interval Estimation: when σ is known (cont.)</vt:lpstr>
      <vt:lpstr>Interval Estimation: when σ is known (cont.)</vt:lpstr>
      <vt:lpstr>Example 1</vt:lpstr>
      <vt:lpstr>Example 1 (Answer)</vt:lpstr>
      <vt:lpstr>Disadvantages of a wide interval</vt:lpstr>
      <vt:lpstr>Width of Confidence Interval</vt:lpstr>
      <vt:lpstr>Selecting Sample Size</vt:lpstr>
      <vt:lpstr>Selecting Sample Size (cont.)</vt:lpstr>
      <vt:lpstr>Example 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 173 Chapter 10: Introduction to Estimation Lecture 5a</dc:title>
  <dc:creator>Naveen Abedin</dc:creator>
  <cp:lastModifiedBy>HP</cp:lastModifiedBy>
  <cp:revision>84</cp:revision>
  <dcterms:created xsi:type="dcterms:W3CDTF">2015-10-01T04:53:41Z</dcterms:created>
  <dcterms:modified xsi:type="dcterms:W3CDTF">2017-06-07T04:53:13Z</dcterms:modified>
</cp:coreProperties>
</file>