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7228" cy="465773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4409" y="0"/>
            <a:ext cx="3057227" cy="465773"/>
          </a:xfrm>
          <a:prstGeom prst="rect">
            <a:avLst/>
          </a:prstGeom>
        </p:spPr>
        <p:txBody>
          <a:bodyPr vert="horz" lIns="92473" tIns="46237" rIns="92473" bIns="46237" rtlCol="0"/>
          <a:lstStyle>
            <a:lvl1pPr algn="r">
              <a:defRPr sz="1200"/>
            </a:lvl1pPr>
          </a:lstStyle>
          <a:p>
            <a:fld id="{3935FDA9-9F44-4947-B004-5ADF65A6A785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38"/>
            <a:ext cx="3057228" cy="465773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4409" y="8841738"/>
            <a:ext cx="3057227" cy="465773"/>
          </a:xfrm>
          <a:prstGeom prst="rect">
            <a:avLst/>
          </a:prstGeom>
        </p:spPr>
        <p:txBody>
          <a:bodyPr vert="horz" lIns="92473" tIns="46237" rIns="92473" bIns="46237" rtlCol="0" anchor="b"/>
          <a:lstStyle>
            <a:lvl1pPr algn="r">
              <a:defRPr sz="1200"/>
            </a:lvl1pPr>
          </a:lstStyle>
          <a:p>
            <a:fld id="{A1F41640-157F-4DD7-A427-50FE36B0E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05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465455"/>
          </a:xfrm>
          <a:prstGeom prst="rect">
            <a:avLst/>
          </a:prstGeom>
        </p:spPr>
        <p:txBody>
          <a:bodyPr vert="horz" lIns="93491" tIns="46745" rIns="93491" bIns="467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465455"/>
          </a:xfrm>
          <a:prstGeom prst="rect">
            <a:avLst/>
          </a:prstGeom>
        </p:spPr>
        <p:txBody>
          <a:bodyPr vert="horz" lIns="93491" tIns="46745" rIns="93491" bIns="46745" rtlCol="0"/>
          <a:lstStyle>
            <a:lvl1pPr algn="r">
              <a:defRPr sz="1200"/>
            </a:lvl1pPr>
          </a:lstStyle>
          <a:p>
            <a:fld id="{D84A4A8C-EBAA-49E7-87E8-C48E635F4174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1" tIns="46745" rIns="93491" bIns="467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1" tIns="46745" rIns="93491" bIns="467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56414" cy="465455"/>
          </a:xfrm>
          <a:prstGeom prst="rect">
            <a:avLst/>
          </a:prstGeom>
        </p:spPr>
        <p:txBody>
          <a:bodyPr vert="horz" lIns="93491" tIns="46745" rIns="93491" bIns="467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8" y="8842030"/>
            <a:ext cx="3056414" cy="465455"/>
          </a:xfrm>
          <a:prstGeom prst="rect">
            <a:avLst/>
          </a:prstGeom>
        </p:spPr>
        <p:txBody>
          <a:bodyPr vert="horz" lIns="93491" tIns="46745" rIns="93491" bIns="46745" rtlCol="0" anchor="b"/>
          <a:lstStyle>
            <a:lvl1pPr algn="r">
              <a:defRPr sz="1200"/>
            </a:lvl1pPr>
          </a:lstStyle>
          <a:p>
            <a:fld id="{82C79C58-0F18-46F2-B2F5-0025837AC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B6B4-2601-4F46-B927-14D5A943CB75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3E99-12C6-4C50-8F59-FDB4DC57FF1E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31C-62F5-4352-84A7-9EDFDABC841A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09B9-199F-4DB0-8B7C-8CC9BE01AD1B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4590-52F4-4ED4-A5B5-736CE64B9184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6606D-23BE-4C3D-AE07-E0CABAE46B30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4B80-D872-4664-B97C-256277C09A21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1C0C-B107-4E4D-B68B-D4BC050328C6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E9240-408C-4022-BF3B-1F795F2F2271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7296-0AB2-4BEB-92B2-D47D337D4872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D22-5773-49E7-A7AC-C83A9AFD5966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74DC-FC17-49E6-BD1C-1A6F5A416328}" type="datetime1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7CF3A-3A3A-4136-93BE-816791E71A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ECO173: Applied Statistics II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/>
              <a:t>Introductory Concepts &amp; Random Variables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dirty="0" smtClean="0"/>
              <a:t>Lecture 1</a:t>
            </a:r>
          </a:p>
          <a:p>
            <a:r>
              <a:rPr lang="en-US" sz="3000" dirty="0" smtClean="0"/>
              <a:t>Instructor: Naveen </a:t>
            </a:r>
            <a:r>
              <a:rPr lang="en-US" sz="3000" dirty="0" smtClean="0"/>
              <a:t>Abedin</a:t>
            </a: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Consider two fair dice of six sides each being tossed together: </a:t>
            </a:r>
            <a:endParaRPr lang="en-US" sz="4400" dirty="0"/>
          </a:p>
        </p:txBody>
      </p:sp>
      <p:pic>
        <p:nvPicPr>
          <p:cNvPr id="3075" name="Picture 3" descr="C:\Users\Naveen Abedin\Pictures\eco173\di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819400"/>
            <a:ext cx="6350000" cy="3581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The possible outcomes from this dual dice toss can be seen in the picture: </a:t>
            </a:r>
            <a:endParaRPr lang="en-US" dirty="0"/>
          </a:p>
        </p:txBody>
      </p:sp>
      <p:pic>
        <p:nvPicPr>
          <p:cNvPr id="4100" name="Picture 4" descr="C:\Users\Naveen Abedin\Pictures\eco173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7924800" cy="4012557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In numerical form, the results can be displayed as such:</a:t>
            </a:r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1"/>
            <a:ext cx="9115484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The addition of numbers obtained from the dual dice toss are given as follows: 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00400"/>
            <a:ext cx="706071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Y be the random variable representing the total number of points obtained from a dual dice throw. </a:t>
            </a:r>
          </a:p>
          <a:p>
            <a:r>
              <a:rPr lang="en-US" dirty="0" smtClean="0"/>
              <a:t>In this case, the possible values that Y can attain are: 2, 3, 4, 5, 6, 7, 8, 9, 10, 11 and 12.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There are two types of random variables: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Discrete Random Variable: a random variable that can only take countable numbers, e.g. the number of vehicles parked in a parking lot that has a capacity to hold 100 vehicles.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Continuous Random Variable: a random variable whose values are uncountable. E.g. the amount of time it takes to complete a 1 hr statistics exam can be any number between 0 </a:t>
            </a:r>
            <a:r>
              <a:rPr lang="en-US" sz="2800" dirty="0" err="1" smtClean="0"/>
              <a:t>mins</a:t>
            </a:r>
            <a:r>
              <a:rPr lang="en-US" sz="2800" dirty="0" smtClean="0"/>
              <a:t> to 60 </a:t>
            </a:r>
            <a:r>
              <a:rPr lang="en-US" sz="2800" dirty="0" err="1" smtClean="0"/>
              <a:t>mins</a:t>
            </a:r>
            <a:r>
              <a:rPr lang="en-US" sz="2800" dirty="0" smtClean="0"/>
              <a:t>. Someone might finish it in 47.0256 </a:t>
            </a:r>
            <a:r>
              <a:rPr lang="en-US" sz="2800" dirty="0" err="1" smtClean="0"/>
              <a:t>mins</a:t>
            </a:r>
            <a:r>
              <a:rPr lang="en-US" sz="2800" dirty="0" smtClean="0"/>
              <a:t>, another person might finish in 7.33333 </a:t>
            </a:r>
            <a:r>
              <a:rPr lang="en-US" sz="2800" dirty="0" err="1" smtClean="0"/>
              <a:t>mins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Populations: the group of all items of interest, e.g. all currently enrolled students of North South University; population of Bangladesh</a:t>
            </a:r>
          </a:p>
          <a:p>
            <a:r>
              <a:rPr lang="en-US" dirty="0" smtClean="0"/>
              <a:t>Sample: A sample is a set of data drawn from the studied population, e.g. a sample of 500 students are drawn from the population of all enrolled students in NSU; a sample of 150000 people are drawn from the population of 156,000,000 people in Bangladesh (2010 stats).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b="1" dirty="0" smtClean="0"/>
              <a:t>The descriptive measure of a population is called a parameter</a:t>
            </a:r>
            <a:r>
              <a:rPr lang="en-US" dirty="0" smtClean="0"/>
              <a:t>, e.g. average number of soft drinks consumed per day by </a:t>
            </a:r>
            <a:r>
              <a:rPr lang="en-US" b="1" u="sng" dirty="0" smtClean="0"/>
              <a:t>all</a:t>
            </a:r>
            <a:r>
              <a:rPr lang="en-US" dirty="0" smtClean="0"/>
              <a:t> students enrolled in NSU. </a:t>
            </a:r>
          </a:p>
          <a:p>
            <a:r>
              <a:rPr lang="en-US" b="1" dirty="0" smtClean="0"/>
              <a:t>The descriptive measure of a sample is called a statistic</a:t>
            </a:r>
            <a:r>
              <a:rPr lang="en-US" dirty="0" smtClean="0"/>
              <a:t>, e.g. average number of soft drinks consumed per day by the </a:t>
            </a:r>
            <a:r>
              <a:rPr lang="en-US" b="1" u="sng" dirty="0" smtClean="0"/>
              <a:t>sample</a:t>
            </a:r>
            <a:r>
              <a:rPr lang="en-US" dirty="0" smtClean="0"/>
              <a:t> of students enrolled in NSU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Definitions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b="1" dirty="0" smtClean="0"/>
              <a:t>Statistical Inference</a:t>
            </a:r>
            <a:r>
              <a:rPr lang="en-US" dirty="0" smtClean="0"/>
              <a:t>: The process of making an </a:t>
            </a:r>
            <a:r>
              <a:rPr lang="en-US" b="1" dirty="0" smtClean="0">
                <a:solidFill>
                  <a:srgbClr val="FF0000"/>
                </a:solidFill>
              </a:rPr>
              <a:t>estimate</a:t>
            </a:r>
            <a:r>
              <a:rPr lang="en-US" dirty="0" smtClean="0"/>
              <a:t>, prediction or decision about a population based on sample data. Most of the time populations are extremely large, and trying to obtain information on each individual member is both impractical and expensive. Hence, </a:t>
            </a:r>
            <a:r>
              <a:rPr lang="en-US" b="1" dirty="0" smtClean="0"/>
              <a:t>samples are drawn from the population to make estimations about the population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Definitions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Variable: some characteristic of a population or sample that we are interested to measure and study, e.g. income, age, grade, preference</a:t>
            </a:r>
          </a:p>
          <a:p>
            <a:r>
              <a:rPr lang="en-US" dirty="0" smtClean="0"/>
              <a:t>Values: The possible observations of a variable, i.e. the values a variable of interest can take, e.g. semester grade score can be any value between 0 to 100. Sometimes, variables can only take integer values, or coded values (e.g. yes or no; single or married; male or female)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 Variables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Experiment with two flipped coins</a:t>
            </a:r>
            <a:endParaRPr lang="en-US" sz="3600" dirty="0"/>
          </a:p>
        </p:txBody>
      </p:sp>
      <p:pic>
        <p:nvPicPr>
          <p:cNvPr id="1027" name="Picture 3" descr="C:\Users\Naveen Abedin\Pictures\eco173\two-u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057400"/>
            <a:ext cx="2819400" cy="421873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Remember, that each coin has two sides – a head and a tail:</a:t>
            </a:r>
            <a:endParaRPr lang="en-US" sz="4000" dirty="0"/>
          </a:p>
        </p:txBody>
      </p:sp>
      <p:pic>
        <p:nvPicPr>
          <p:cNvPr id="2050" name="Picture 2" descr="C:\Users\Naveen Abedin\Pictures\eco173\iStock_000006487475Smal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276600"/>
            <a:ext cx="5429250" cy="291465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The possible outcomes that can arise are in the table. Let us define a variable X that registers the number of heads obtained from the dual toss: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048000"/>
          <a:ext cx="7239000" cy="3554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13000"/>
                <a:gridCol w="2413000"/>
                <a:gridCol w="2413000"/>
              </a:tblGrid>
              <a:tr h="1482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Coin</a:t>
                      </a:r>
                      <a:r>
                        <a:rPr lang="en-US" sz="2800" baseline="0" dirty="0" smtClean="0"/>
                        <a:t> 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Coin 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 Number of Heads (X)</a:t>
                      </a:r>
                      <a:endParaRPr lang="en-US" sz="2800" dirty="0"/>
                    </a:p>
                  </a:txBody>
                  <a:tcPr anchor="ctr"/>
                </a:tc>
              </a:tr>
              <a:tr h="4951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/>
                </a:tc>
              </a:tr>
              <a:tr h="4951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</a:tr>
              <a:tr h="4951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</a:tr>
              <a:tr h="4951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Random Variable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The number of heads arising from the dual coin toss can be regarded as a random variable, X, where the possible values that X can take are 0, 1 and 2. </a:t>
            </a:r>
          </a:p>
          <a:p>
            <a:r>
              <a:rPr lang="en-US" dirty="0" smtClean="0"/>
              <a:t>By definition, </a:t>
            </a:r>
            <a:r>
              <a:rPr lang="en-US" b="1" dirty="0" smtClean="0"/>
              <a:t>a random variable is a function or rule that assigns a number to each outcome of an experiment.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3A-3A3A-4136-93BE-816791E71A5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701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ECO173: Applied Statistics II Introductory Concepts &amp; Random Variables</vt:lpstr>
      <vt:lpstr>Definitions</vt:lpstr>
      <vt:lpstr>Definitions (cont.)</vt:lpstr>
      <vt:lpstr>Definitions (cont.)</vt:lpstr>
      <vt:lpstr>Definitions (cont.)</vt:lpstr>
      <vt:lpstr>Random Variables</vt:lpstr>
      <vt:lpstr>Random Variable (cont.)</vt:lpstr>
      <vt:lpstr>Random Variable (cont.)</vt:lpstr>
      <vt:lpstr>Random Variable (cont.)</vt:lpstr>
      <vt:lpstr>Random Variable (cont.)</vt:lpstr>
      <vt:lpstr>Random Variable (cont.)</vt:lpstr>
      <vt:lpstr>Random Variable (cont.)</vt:lpstr>
      <vt:lpstr>Random Variable (cont.)</vt:lpstr>
      <vt:lpstr>Random Variable (cont.)</vt:lpstr>
      <vt:lpstr>Random Variable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ECO173: Applied Statistics II Introductory Concepts</dc:title>
  <dc:creator>Naveen Abedin</dc:creator>
  <cp:lastModifiedBy>HP</cp:lastModifiedBy>
  <cp:revision>49</cp:revision>
  <dcterms:created xsi:type="dcterms:W3CDTF">2015-09-07T08:01:39Z</dcterms:created>
  <dcterms:modified xsi:type="dcterms:W3CDTF">2017-05-25T04:59:33Z</dcterms:modified>
</cp:coreProperties>
</file>