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EB459-3680-475D-81A3-D1EB15BD2E0E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762CB-07CF-4DAE-82DF-B377979B5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5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762CB-07CF-4DAE-82DF-B377979B57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8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SUPPLY AND DEMAND THEORY (Part 2)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9306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AU" dirty="0" smtClean="0"/>
              <a:t>SUMMARIZING….</a:t>
            </a:r>
            <a:endParaRPr lang="en-AU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85800" y="1069056"/>
            <a:ext cx="7089775" cy="5353050"/>
            <a:chOff x="1500" y="1117"/>
            <a:chExt cx="2759" cy="2083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500" y="1117"/>
              <a:ext cx="2759" cy="20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AU" altLang="en-US"/>
            </a:p>
          </p:txBody>
        </p:sp>
        <p:pic>
          <p:nvPicPr>
            <p:cNvPr id="6" name="Picture 6" descr="D:\ESWORK\SWPUB\Arnold PPT\Art\Art Ch03\arn17456_030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5" y="1150"/>
              <a:ext cx="2690" cy="2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4205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400" dirty="0" smtClean="0"/>
              <a:t>SUPPLY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0171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SUPPLY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SUPPLY:</a:t>
            </a:r>
          </a:p>
          <a:p>
            <a:pPr marL="0" indent="0">
              <a:buNone/>
            </a:pPr>
            <a:r>
              <a:rPr lang="en-AU" dirty="0" smtClean="0"/>
              <a:t>The willingness and ability of sellers to produce and offer to sell different quantities of a good at different prices during a specific time period.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LAW OF SUPPLY: </a:t>
            </a:r>
          </a:p>
          <a:p>
            <a:pPr marL="0" indent="0">
              <a:buNone/>
            </a:pPr>
            <a:r>
              <a:rPr lang="en-AU" dirty="0" smtClean="0"/>
              <a:t>As the price of a good rises, the quantity supplied of the good rises, and as the price of a good falls, the quantity supplied of a good falls, ceteris paribus.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So, the quantity supplied and price of a good are DIRECTLY related </a:t>
            </a:r>
            <a:r>
              <a:rPr lang="en-AU" dirty="0" smtClean="0">
                <a:sym typeface="Wingdings" panose="05000000000000000000" pitchFamily="2" charset="2"/>
              </a:rPr>
              <a:t> Slope? 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2638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Supply Curve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62500" cy="487375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The upward-sloping supply curve is the graphical representation of the law of supply. </a:t>
            </a:r>
          </a:p>
          <a:p>
            <a:r>
              <a:rPr lang="en-AU" dirty="0" smtClean="0"/>
              <a:t>Upward sloping, as per law of supply, ceteris paribus.</a:t>
            </a:r>
          </a:p>
          <a:p>
            <a:r>
              <a:rPr lang="en-AU" dirty="0" smtClean="0"/>
              <a:t>Price (y-axis) represents price per unit of a good.</a:t>
            </a:r>
          </a:p>
          <a:p>
            <a:r>
              <a:rPr lang="en-AU" dirty="0" smtClean="0"/>
              <a:t>Quantity Supplied (x-axis) at each price for a specific period of time (a week, </a:t>
            </a:r>
            <a:r>
              <a:rPr lang="en-AU" dirty="0" err="1" smtClean="0"/>
              <a:t>month,etc</a:t>
            </a:r>
            <a:r>
              <a:rPr lang="en-AU" dirty="0" smtClean="0"/>
              <a:t>)</a:t>
            </a:r>
          </a:p>
          <a:p>
            <a:endParaRPr lang="en-AU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719700" y="1524000"/>
            <a:ext cx="3851275" cy="4191000"/>
            <a:chOff x="1808" y="1500"/>
            <a:chExt cx="1667" cy="1884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808" y="1500"/>
              <a:ext cx="1667" cy="1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AU" altLang="en-US"/>
            </a:p>
          </p:txBody>
        </p:sp>
        <p:pic>
          <p:nvPicPr>
            <p:cNvPr id="6" name="Picture 6" descr="D:\ESWORK\SWPUB\Arnold PPT\Art\Art Ch03\arn17456_0308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0" y="1538"/>
              <a:ext cx="1537" cy="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35378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Supply (</a:t>
            </a:r>
            <a:r>
              <a:rPr lang="en-AU" dirty="0" err="1" smtClean="0"/>
              <a:t>Cont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38400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The law of supply does holds for the production of most goods. </a:t>
            </a:r>
            <a:endParaRPr lang="en-AU" dirty="0"/>
          </a:p>
          <a:p>
            <a:r>
              <a:rPr lang="en-AU" dirty="0" smtClean="0"/>
              <a:t>However, it does not hold in two cases. 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It does not hold when there is no time to produce more units of a good.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The law of supply does not hold for goods that cannot be produced over a period of time.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18403" y="4094747"/>
            <a:ext cx="7010400" cy="2763253"/>
            <a:chOff x="1500" y="1492"/>
            <a:chExt cx="2742" cy="1333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500" y="1492"/>
              <a:ext cx="2742" cy="13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AU" altLang="en-US"/>
            </a:p>
          </p:txBody>
        </p:sp>
        <p:pic>
          <p:nvPicPr>
            <p:cNvPr id="6" name="Picture 6" descr="D:\ESWORK\SWPUB\Arnold PPT\Art\Art Ch03\arn17456_0309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2" y="1538"/>
              <a:ext cx="2676" cy="1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56087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Supply (</a:t>
            </a:r>
            <a:r>
              <a:rPr lang="en-AU" dirty="0" err="1" smtClean="0"/>
              <a:t>Cont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/>
              <a:t>Why Most Supply Curves are Upward sloping</a:t>
            </a:r>
            <a:r>
              <a:rPr lang="en-AU" dirty="0" smtClean="0"/>
              <a:t>?</a:t>
            </a:r>
          </a:p>
          <a:p>
            <a:pPr marL="0" indent="0">
              <a:buNone/>
            </a:pPr>
            <a:r>
              <a:rPr lang="en-AU" dirty="0" smtClean="0">
                <a:sym typeface="Wingdings" panose="05000000000000000000" pitchFamily="2" charset="2"/>
              </a:rPr>
              <a:t> Increasing opportunity costs  costs rise as more units of goods are produced.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Individual Supply Curve: Represents price-quantity combinations of a SINGLE seller</a:t>
            </a:r>
          </a:p>
          <a:p>
            <a:r>
              <a:rPr lang="en-AU" dirty="0" smtClean="0"/>
              <a:t>Market Supply Curve: </a:t>
            </a:r>
            <a:r>
              <a:rPr lang="en-AU" dirty="0"/>
              <a:t>Represents price-quantity combinations of a </a:t>
            </a:r>
            <a:r>
              <a:rPr lang="en-AU" dirty="0" smtClean="0"/>
              <a:t>ALL sellers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Market supply curve is derived by “adding” individual supply curves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3466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200" dirty="0"/>
              <a:t>Deriving a Market Supply Schedule and a </a:t>
            </a:r>
            <a:r>
              <a:rPr lang="en-US" altLang="en-US" sz="3200" dirty="0" smtClean="0"/>
              <a:t>Market </a:t>
            </a:r>
            <a:r>
              <a:rPr lang="en-US" altLang="en-US" sz="3200" dirty="0"/>
              <a:t>Supply </a:t>
            </a:r>
            <a:r>
              <a:rPr lang="en-US" altLang="en-US" sz="3200" dirty="0" smtClean="0"/>
              <a:t>Curve</a:t>
            </a:r>
            <a:endParaRPr lang="en-AU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37968" y="1749425"/>
            <a:ext cx="8486775" cy="5108575"/>
            <a:chOff x="205" y="668"/>
            <a:chExt cx="5346" cy="3218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205" y="668"/>
              <a:ext cx="5346" cy="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AU" altLang="en-US"/>
            </a:p>
          </p:txBody>
        </p:sp>
        <p:pic>
          <p:nvPicPr>
            <p:cNvPr id="6" name="Picture 3" descr="D:\ESWORK\SWPUB\Arnold PPT\Art\Art Ch03\arn17456_031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" y="2076"/>
              <a:ext cx="5232" cy="1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67" y="1849"/>
              <a:ext cx="2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(a)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773" y="3694"/>
              <a:ext cx="2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(b)</a:t>
              </a:r>
            </a:p>
          </p:txBody>
        </p:sp>
        <p:pic>
          <p:nvPicPr>
            <p:cNvPr id="9" name="Picture 11" descr="D:\ESWORK\SWPUB\Arnold PPT\Art\Art Ch03\Ch03 Exhibit 10 tabl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" y="713"/>
              <a:ext cx="4387" cy="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5137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Changes in Supply Means Shifts in Supply Curves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295400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Suppliers are willing and able to produce and offer to sell more (less) of the good at all prices </a:t>
            </a:r>
            <a:r>
              <a:rPr lang="en-AU" dirty="0" smtClean="0">
                <a:sym typeface="Wingdings" panose="05000000000000000000" pitchFamily="2" charset="2"/>
              </a:rPr>
              <a:t> demand shifts right (left).</a:t>
            </a:r>
          </a:p>
          <a:p>
            <a:pPr marL="0" indent="0">
              <a:buNone/>
            </a:pPr>
            <a:endParaRPr lang="en-AU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AU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79767" y="2985655"/>
            <a:ext cx="7859175" cy="3800475"/>
            <a:chOff x="1392" y="1392"/>
            <a:chExt cx="2967" cy="1533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392" y="1392"/>
              <a:ext cx="2967" cy="15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AU" altLang="en-US"/>
            </a:p>
          </p:txBody>
        </p:sp>
        <p:pic>
          <p:nvPicPr>
            <p:cNvPr id="6" name="Picture 6" descr="D:\ESWORK\SWPUB\Arnold PPT\Art\Art Ch03\arn17456_031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1" y="1435"/>
              <a:ext cx="2898" cy="1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51210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Factors Cause the Supply Curve to Shift?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The following causes the supply curve to SHIFT:</a:t>
            </a:r>
          </a:p>
          <a:p>
            <a:pPr marL="0" indent="0">
              <a:buNone/>
            </a:pPr>
            <a:endParaRPr lang="en-AU" dirty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Prices of Relevant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Technology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Prices of other goods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Number of Sellers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Expectations of Future Prices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Taxes and subsidies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Government Restrictions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48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Factors Cause the Supply Curve to Shift?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PRICES OF RELEVANT RESOURCES: Resources are needed to produce goods. Example?</a:t>
            </a:r>
          </a:p>
          <a:p>
            <a:endParaRPr lang="en-AU" dirty="0" smtClean="0"/>
          </a:p>
          <a:p>
            <a:r>
              <a:rPr lang="en-AU" dirty="0" smtClean="0"/>
              <a:t> TECHNOLOGY: Defined as the body of skills and knowledge concerning the use of resources in production. Also, advancement in technology refers to the ability to produce more output with a fixed amount of resources, thus reducing per unit costs.</a:t>
            </a:r>
          </a:p>
          <a:p>
            <a:endParaRPr lang="en-AU" dirty="0"/>
          </a:p>
          <a:p>
            <a:r>
              <a:rPr lang="en-AU" dirty="0" smtClean="0"/>
              <a:t>PRICES OF OTHER GOODS: Change in price of one good leads to a change in the supply of another good.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874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Shifts in the Demand </a:t>
            </a:r>
            <a:r>
              <a:rPr lang="en-US" altLang="en-US" sz="3200" dirty="0" smtClean="0"/>
              <a:t>Curve</a:t>
            </a:r>
            <a:endParaRPr lang="en-AU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08339" y="1828800"/>
            <a:ext cx="8520113" cy="3819525"/>
            <a:chOff x="491" y="1350"/>
            <a:chExt cx="4593" cy="205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491" y="1350"/>
              <a:ext cx="4593" cy="20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AU" altLang="en-US"/>
            </a:p>
          </p:txBody>
        </p:sp>
        <p:pic>
          <p:nvPicPr>
            <p:cNvPr id="6" name="Picture 6" descr="D:\ESWORK\SWPUB\Arnold PPT\Art\Art Ch03\arn17456_030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" y="1415"/>
              <a:ext cx="4462" cy="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25882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Factors Cause the Supply Curve to Shift</a:t>
            </a:r>
            <a:r>
              <a:rPr lang="en-AU" dirty="0" smtClean="0"/>
              <a:t>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NUMBER OF SELLERS: If a good is profitable </a:t>
            </a:r>
            <a:r>
              <a:rPr lang="en-AU" dirty="0" smtClean="0">
                <a:sym typeface="Wingdings" panose="05000000000000000000" pitchFamily="2" charset="2"/>
              </a:rPr>
              <a:t> number of seller increases  Supply increases  shift to right.</a:t>
            </a:r>
          </a:p>
          <a:p>
            <a:endParaRPr lang="en-AU" dirty="0">
              <a:sym typeface="Wingdings" panose="05000000000000000000" pitchFamily="2" charset="2"/>
            </a:endParaRPr>
          </a:p>
          <a:p>
            <a:r>
              <a:rPr lang="en-AU" dirty="0" smtClean="0">
                <a:sym typeface="Wingdings" panose="05000000000000000000" pitchFamily="2" charset="2"/>
              </a:rPr>
              <a:t>EXPECTATIONS ON FUTURE PRICES: if future prices      producers may hold back the products and sell at a later date, when prices may be higher  Current Supply        Supply shifts left.</a:t>
            </a:r>
          </a:p>
          <a:p>
            <a:endParaRPr lang="en-AU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AU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819400" y="3657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15000" y="4343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934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Factors Cause the Supply Curve to Shift?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TAXES AND SUBSIDIES: </a:t>
            </a:r>
          </a:p>
          <a:p>
            <a:pPr marL="0" lvl="0" indent="0">
              <a:buNone/>
            </a:pPr>
            <a:r>
              <a:rPr lang="en-AU" b="1" dirty="0" smtClean="0"/>
              <a:t>Taxes</a:t>
            </a:r>
            <a:r>
              <a:rPr lang="en-AU" dirty="0" smtClean="0"/>
              <a:t>: If per-unit tax that needs to paid to government increases </a:t>
            </a:r>
            <a:r>
              <a:rPr lang="en-AU" dirty="0" smtClean="0">
                <a:sym typeface="Wingdings" panose="05000000000000000000" pitchFamily="2" charset="2"/>
              </a:rPr>
              <a:t> Per unit cost increases </a:t>
            </a:r>
            <a:r>
              <a:rPr lang="en-AU" dirty="0"/>
              <a:t>cost of production </a:t>
            </a:r>
            <a:r>
              <a:rPr lang="en-AU" dirty="0" smtClean="0"/>
              <a:t>rises </a:t>
            </a:r>
            <a:r>
              <a:rPr lang="en-AU" dirty="0"/>
              <a:t>and prices unchanged </a:t>
            </a:r>
            <a:r>
              <a:rPr lang="en-AU" dirty="0">
                <a:sym typeface="Wingdings"/>
              </a:rPr>
              <a:t></a:t>
            </a:r>
            <a:r>
              <a:rPr lang="en-AU" dirty="0"/>
              <a:t> profit from each unit </a:t>
            </a:r>
            <a:r>
              <a:rPr lang="en-AU" dirty="0" smtClean="0"/>
              <a:t>decreases </a:t>
            </a:r>
            <a:r>
              <a:rPr lang="en-AU" dirty="0">
                <a:sym typeface="Wingdings"/>
              </a:rPr>
              <a:t></a:t>
            </a:r>
            <a:r>
              <a:rPr lang="en-AU" dirty="0"/>
              <a:t> </a:t>
            </a:r>
            <a:r>
              <a:rPr lang="en-AU" dirty="0" smtClean="0"/>
              <a:t>decreased </a:t>
            </a:r>
            <a:r>
              <a:rPr lang="en-AU" dirty="0"/>
              <a:t>incentive to produce more </a:t>
            </a:r>
            <a:r>
              <a:rPr lang="en-AU" dirty="0">
                <a:sym typeface="Wingdings"/>
              </a:rPr>
              <a:t></a:t>
            </a:r>
            <a:r>
              <a:rPr lang="en-AU" dirty="0"/>
              <a:t> produce and offer to sell </a:t>
            </a:r>
            <a:r>
              <a:rPr lang="en-AU" dirty="0" smtClean="0"/>
              <a:t>less </a:t>
            </a:r>
            <a:r>
              <a:rPr lang="en-AU" dirty="0"/>
              <a:t>at each and every prices </a:t>
            </a:r>
            <a:r>
              <a:rPr lang="en-AU" dirty="0">
                <a:sym typeface="Wingdings"/>
              </a:rPr>
              <a:t></a:t>
            </a:r>
            <a:r>
              <a:rPr lang="en-AU" dirty="0"/>
              <a:t> supply </a:t>
            </a:r>
            <a:r>
              <a:rPr lang="en-AU" dirty="0" smtClean="0"/>
              <a:t>decreases </a:t>
            </a:r>
            <a:r>
              <a:rPr lang="en-AU" dirty="0">
                <a:sym typeface="Wingdings"/>
              </a:rPr>
              <a:t></a:t>
            </a:r>
            <a:r>
              <a:rPr lang="en-AU" dirty="0"/>
              <a:t> </a:t>
            </a:r>
            <a:r>
              <a:rPr lang="en-AU" dirty="0" smtClean="0"/>
              <a:t>shifts left.</a:t>
            </a:r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 smtClean="0"/>
              <a:t>Subsidy</a:t>
            </a:r>
            <a:r>
              <a:rPr lang="en-AU" dirty="0" smtClean="0"/>
              <a:t>: A monetary payment by the government to a producer of a good or service. If per unit subsidy </a:t>
            </a:r>
            <a:r>
              <a:rPr lang="en-AU" dirty="0" smtClean="0">
                <a:sym typeface="Wingdings" panose="05000000000000000000" pitchFamily="2" charset="2"/>
              </a:rPr>
              <a:t> Per unit cost decreases  </a:t>
            </a:r>
            <a:r>
              <a:rPr lang="en-AU" dirty="0"/>
              <a:t>cost of production falls and prices unchanged </a:t>
            </a:r>
            <a:r>
              <a:rPr lang="en-AU" dirty="0">
                <a:sym typeface="Wingdings"/>
              </a:rPr>
              <a:t></a:t>
            </a:r>
            <a:r>
              <a:rPr lang="en-AU" dirty="0"/>
              <a:t> profit from each unit increases </a:t>
            </a:r>
            <a:r>
              <a:rPr lang="en-AU" dirty="0">
                <a:sym typeface="Wingdings"/>
              </a:rPr>
              <a:t></a:t>
            </a:r>
            <a:r>
              <a:rPr lang="en-AU" dirty="0"/>
              <a:t> increased incentive to produce more </a:t>
            </a:r>
            <a:r>
              <a:rPr lang="en-AU" dirty="0">
                <a:sym typeface="Wingdings"/>
              </a:rPr>
              <a:t></a:t>
            </a:r>
            <a:r>
              <a:rPr lang="en-AU" dirty="0"/>
              <a:t> produce and offer to sell more at each and every prices </a:t>
            </a:r>
            <a:r>
              <a:rPr lang="en-AU" dirty="0">
                <a:sym typeface="Wingdings"/>
              </a:rPr>
              <a:t></a:t>
            </a:r>
            <a:r>
              <a:rPr lang="en-AU" dirty="0"/>
              <a:t> supply increases </a:t>
            </a:r>
            <a:r>
              <a:rPr lang="en-AU" dirty="0">
                <a:sym typeface="Wingdings"/>
              </a:rPr>
              <a:t></a:t>
            </a:r>
            <a:r>
              <a:rPr lang="en-AU" dirty="0"/>
              <a:t> shifts right.</a:t>
            </a:r>
          </a:p>
          <a:p>
            <a:pPr marL="0" lv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2119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Factors Cause the Supply Curve to Shift?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GOVERNMENT RESTRICTIONS:</a:t>
            </a:r>
          </a:p>
          <a:p>
            <a:pPr marL="0" indent="0">
              <a:buNone/>
            </a:pPr>
            <a:r>
              <a:rPr lang="en-AU" dirty="0" smtClean="0"/>
              <a:t>Government may put certain restrictions. Two examples: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/>
              <a:t>Import </a:t>
            </a:r>
            <a:r>
              <a:rPr lang="en-AU" dirty="0" smtClean="0"/>
              <a:t>Quota</a:t>
            </a:r>
            <a:endParaRPr lang="en-AU" dirty="0"/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/>
              <a:t>Licensure: With licensure, individuals must meet certain requirements before they can legally carry out a task.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0933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200" dirty="0"/>
              <a:t>A Change in Supply versus a Change </a:t>
            </a:r>
            <a:br>
              <a:rPr lang="en-US" altLang="en-US" sz="3200" dirty="0"/>
            </a:br>
            <a:r>
              <a:rPr lang="en-US" altLang="en-US" sz="3200" dirty="0"/>
              <a:t>in Quantity </a:t>
            </a:r>
            <a:r>
              <a:rPr lang="en-US" altLang="en-US" sz="3200" dirty="0" smtClean="0"/>
              <a:t>Supplied</a:t>
            </a:r>
            <a:endParaRPr lang="en-AU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838200" y="1602461"/>
            <a:ext cx="6500290" cy="5091113"/>
            <a:chOff x="1475" y="1033"/>
            <a:chExt cx="2809" cy="2251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475" y="1033"/>
              <a:ext cx="2809" cy="2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AU" altLang="en-US"/>
            </a:p>
          </p:txBody>
        </p:sp>
        <p:pic>
          <p:nvPicPr>
            <p:cNvPr id="6" name="Picture 8" descr="D:\ESWORK\SWPUB\Arnold PPT\Art\Art Ch03\arn17456_031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3" y="1065"/>
              <a:ext cx="2693" cy="2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058632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and Supply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The price at which quantity demanded equal quantity supplied is the </a:t>
            </a:r>
            <a:r>
              <a:rPr lang="en-US" b="1" dirty="0" smtClean="0"/>
              <a:t>equilibrium/market-clearing price</a:t>
            </a:r>
            <a:r>
              <a:rPr lang="en-US" dirty="0" smtClean="0"/>
              <a:t>. This is the value corresponding to the demand and supply curve intersection at the vertical axis. The quantity that corresponds to the equilibrium price or market clearing price is the </a:t>
            </a:r>
            <a:r>
              <a:rPr lang="en-US" b="1" dirty="0" smtClean="0"/>
              <a:t>equilibrium quantity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If Quantity Supplied &gt; Quantity Demanded, then a </a:t>
            </a:r>
            <a:r>
              <a:rPr lang="en-US" b="1" dirty="0" smtClean="0"/>
              <a:t>surplus/excess supply</a:t>
            </a:r>
            <a:r>
              <a:rPr lang="en-US" dirty="0" smtClean="0"/>
              <a:t> situation exists (for any price above the equilibrium price)</a:t>
            </a:r>
          </a:p>
          <a:p>
            <a:pPr lvl="0"/>
            <a:r>
              <a:rPr lang="en-US" dirty="0" smtClean="0"/>
              <a:t>If Quantity Demanded &gt; Quantity Supplied, then a </a:t>
            </a:r>
            <a:r>
              <a:rPr lang="en-US" b="1" dirty="0" smtClean="0"/>
              <a:t>shortage/ excess demand</a:t>
            </a:r>
            <a:r>
              <a:rPr lang="en-US" dirty="0" smtClean="0"/>
              <a:t> situation exists (for any price below the equilibrium price)</a:t>
            </a:r>
          </a:p>
          <a:p>
            <a:pPr lvl="0"/>
            <a:r>
              <a:rPr lang="en-US" dirty="0" smtClean="0"/>
              <a:t>Any market that exhibits a shortage or a surplus is said to be in </a:t>
            </a:r>
            <a:r>
              <a:rPr lang="en-US" b="1" dirty="0" smtClean="0"/>
              <a:t>disequilibrium</a:t>
            </a:r>
            <a:r>
              <a:rPr lang="en-US" dirty="0" smtClean="0"/>
              <a:t>. Any market where the quantity demanded equals quantity supplied is in </a:t>
            </a:r>
            <a:r>
              <a:rPr lang="en-US" b="1" dirty="0" smtClean="0"/>
              <a:t>equilibrium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04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and Supply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there is a surplus, then prices fall. If there is a shortage, then prices rise.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Why does price fall when there is a surplus? </a:t>
            </a:r>
          </a:p>
          <a:p>
            <a:pPr marL="596646" indent="-514350">
              <a:buNone/>
            </a:pPr>
            <a:r>
              <a:rPr lang="en-US" dirty="0"/>
              <a:t>     If the sellers want to </a:t>
            </a:r>
            <a:r>
              <a:rPr lang="en-US" b="1" dirty="0"/>
              <a:t>reduce their warehouse stocks</a:t>
            </a:r>
            <a:r>
              <a:rPr lang="en-US" dirty="0"/>
              <a:t>, then they have to reduce the price so that more people can afford to buy them. Other sellers may have to cut back production, i.e. </a:t>
            </a:r>
            <a:r>
              <a:rPr lang="en-US" b="1" dirty="0"/>
              <a:t>reduce the amount of produced</a:t>
            </a:r>
            <a:r>
              <a:rPr lang="en-US" dirty="0"/>
              <a:t>/quantity supplied. </a:t>
            </a:r>
          </a:p>
          <a:p>
            <a:pPr marL="596646" indent="-51435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58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and Supply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 startAt="2"/>
            </a:pPr>
            <a:r>
              <a:rPr lang="en-US" dirty="0"/>
              <a:t>Why do prices rise when there is a shortage?</a:t>
            </a:r>
          </a:p>
          <a:p>
            <a:pPr marL="596646" indent="-514350">
              <a:buNone/>
            </a:pPr>
            <a:r>
              <a:rPr lang="en-US" dirty="0"/>
              <a:t>     Consumers compete for limited supply of the good by offering a higher price. Sellers take advantage of this and raise the price. When price increases, quantity supplied increases as well as other producers attracted by the higher price floods the market.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3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Factors Cause the Demand Curve to Shift?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AU" dirty="0" smtClean="0"/>
              <a:t>Income </a:t>
            </a:r>
          </a:p>
          <a:p>
            <a:pPr marL="457200" indent="-457200">
              <a:buAutoNum type="arabicPeriod"/>
            </a:pPr>
            <a:r>
              <a:rPr lang="en-AU" dirty="0" smtClean="0"/>
              <a:t>Preferences</a:t>
            </a:r>
          </a:p>
          <a:p>
            <a:pPr marL="457200" indent="-457200">
              <a:buAutoNum type="arabicPeriod"/>
            </a:pPr>
            <a:r>
              <a:rPr lang="en-AU" dirty="0" smtClean="0"/>
              <a:t>Prices of Related Goods</a:t>
            </a:r>
          </a:p>
          <a:p>
            <a:pPr marL="457200" indent="-457200">
              <a:buAutoNum type="arabicPeriod"/>
            </a:pPr>
            <a:r>
              <a:rPr lang="en-AU" dirty="0" smtClean="0"/>
              <a:t>Number of Buyers</a:t>
            </a:r>
          </a:p>
          <a:p>
            <a:pPr marL="457200" indent="-457200">
              <a:buAutoNum type="arabicPeriod"/>
            </a:pPr>
            <a:r>
              <a:rPr lang="en-AU" dirty="0" smtClean="0"/>
              <a:t>Expectations of Future Prices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Lets look at how each affect demand…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98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Factors Cause the Demand Curve to Shift</a:t>
            </a:r>
            <a:r>
              <a:rPr lang="en-AU" dirty="0" smtClean="0"/>
              <a:t>? (CONT)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INCOME: As a person’s income changes (increases or decreases), his or her demand for a particular good may rise, fall or remain constant.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Normal Good: A good the demand for which rises (falls), as income rises (falls). Example? </a:t>
            </a:r>
          </a:p>
          <a:p>
            <a:endParaRPr lang="en-AU" dirty="0"/>
          </a:p>
          <a:p>
            <a:r>
              <a:rPr lang="en-AU" dirty="0" smtClean="0"/>
              <a:t>Inferior Good: A good the demand for which falls (rises), </a:t>
            </a:r>
            <a:r>
              <a:rPr lang="en-AU" dirty="0"/>
              <a:t>as income rises (falls). Example? </a:t>
            </a:r>
          </a:p>
          <a:p>
            <a:endParaRPr lang="en-AU" dirty="0" smtClean="0"/>
          </a:p>
          <a:p>
            <a:r>
              <a:rPr lang="en-AU" dirty="0" smtClean="0"/>
              <a:t>Neutral Good: A good the demand for does not change as income rises or falls. Example?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72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Factors Cause the Demand Curve to Shift?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PREFERENCES: People’s preferences affect the amount of a good they are willing to buy at a particular price</a:t>
            </a:r>
          </a:p>
          <a:p>
            <a:pPr marL="0" indent="0">
              <a:buNone/>
            </a:pPr>
            <a:endParaRPr lang="en-A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>
                <a:sym typeface="Wingdings" panose="05000000000000000000" pitchFamily="2" charset="2"/>
              </a:rPr>
              <a:t>A change in preference AWAY from a good (example: NORMAL JEANS)  Demand Fall  Demand shifts LEFT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>
                <a:sym typeface="Wingdings" panose="05000000000000000000" pitchFamily="2" charset="2"/>
              </a:rPr>
              <a:t>A change in preference IN FAVOUR of a good (example: TORN JEANS)  Demand Rises  Demand shifts RIGHT.</a:t>
            </a:r>
          </a:p>
        </p:txBody>
      </p:sp>
    </p:spTree>
    <p:extLst>
      <p:ext uri="{BB962C8B-B14F-4D97-AF65-F5344CB8AC3E}">
        <p14:creationId xmlns:p14="http://schemas.microsoft.com/office/powerpoint/2010/main" val="845144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Factors Cause the Demand Curve to Shift?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/>
              <a:t>PRICES OF RELATED GOODS: There are two types.</a:t>
            </a:r>
          </a:p>
          <a:p>
            <a:pPr marL="0" indent="0">
              <a:buNone/>
            </a:pPr>
            <a:endParaRPr lang="en-AU" dirty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Substitutes: Two goods that satisfy similar needs or desires. If two goods are substitutes, the demand for one good rises as the price of the other good rises (or </a:t>
            </a:r>
            <a:r>
              <a:rPr lang="en-AU" dirty="0"/>
              <a:t>the demand for one good </a:t>
            </a:r>
            <a:r>
              <a:rPr lang="en-AU" dirty="0" smtClean="0"/>
              <a:t>falls </a:t>
            </a:r>
            <a:r>
              <a:rPr lang="en-AU" dirty="0"/>
              <a:t>as the price of the other good </a:t>
            </a:r>
            <a:r>
              <a:rPr lang="en-AU" dirty="0" smtClean="0"/>
              <a:t>falls). Example? 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Complements: Two goods that are used jointly in consumption. If two goods are complements, the demand for one rises as the price of the other falls, (or, </a:t>
            </a:r>
            <a:r>
              <a:rPr lang="en-AU" dirty="0"/>
              <a:t>the demand for one </a:t>
            </a:r>
            <a:r>
              <a:rPr lang="en-AU" dirty="0" smtClean="0"/>
              <a:t>falls </a:t>
            </a:r>
            <a:r>
              <a:rPr lang="en-AU" dirty="0"/>
              <a:t>as the price of the other </a:t>
            </a:r>
            <a:r>
              <a:rPr lang="en-AU" dirty="0" smtClean="0"/>
              <a:t>rises). Example?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139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AU" dirty="0"/>
              <a:t>What Factors Cause the Demand Curve to Shift? (CONT)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68096" y="1490518"/>
            <a:ext cx="7010400" cy="5346700"/>
            <a:chOff x="576" y="384"/>
            <a:chExt cx="4600" cy="3593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76" y="384"/>
              <a:ext cx="4600" cy="35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AU" altLang="en-US"/>
            </a:p>
          </p:txBody>
        </p:sp>
        <p:pic>
          <p:nvPicPr>
            <p:cNvPr id="6" name="Picture 9" descr="D:\ESWORK\SWPUB\Arnold PPT\Art\Art Ch03\arn17456_0304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" y="424"/>
              <a:ext cx="4528" cy="3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1832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Factors Cause the Demand Curve to Shift?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/>
              <a:t>NUMBER OF BUYERS: </a:t>
            </a:r>
          </a:p>
          <a:p>
            <a:pPr marL="0" indent="0">
              <a:buNone/>
            </a:pPr>
            <a:r>
              <a:rPr lang="en-AU" dirty="0" smtClean="0"/>
              <a:t>The demand for a good in a particular market area is related to the number of buyers in the area.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>
                <a:sym typeface="Wingdings" panose="05000000000000000000" pitchFamily="2" charset="2"/>
              </a:rPr>
              <a:t>Buyers     Demand    Demand Shifts right</a:t>
            </a:r>
          </a:p>
          <a:p>
            <a:pPr marL="0" indent="0">
              <a:buNone/>
            </a:pPr>
            <a:r>
              <a:rPr lang="en-AU" dirty="0" smtClean="0">
                <a:sym typeface="Wingdings" panose="05000000000000000000" pitchFamily="2" charset="2"/>
              </a:rPr>
              <a:t>Can be caused by: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>
                <a:sym typeface="Wingdings" panose="05000000000000000000" pitchFamily="2" charset="2"/>
              </a:rPr>
              <a:t>Higher Birth rate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>
                <a:sym typeface="Wingdings" panose="05000000000000000000" pitchFamily="2" charset="2"/>
              </a:rPr>
              <a:t>Increased immigration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>
                <a:sym typeface="Wingdings" panose="05000000000000000000" pitchFamily="2" charset="2"/>
              </a:rPr>
              <a:t>Migration in the region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>
                <a:sym typeface="Wingdings" panose="05000000000000000000" pitchFamily="2" charset="2"/>
              </a:rPr>
              <a:t>Buyers     Demand    Demand Shifts </a:t>
            </a:r>
            <a:r>
              <a:rPr lang="en-AU" dirty="0" smtClean="0">
                <a:sym typeface="Wingdings" panose="05000000000000000000" pitchFamily="2" charset="2"/>
              </a:rPr>
              <a:t>left</a:t>
            </a:r>
            <a:endParaRPr lang="en-AU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AU" dirty="0">
                <a:sym typeface="Wingdings" panose="05000000000000000000" pitchFamily="2" charset="2"/>
              </a:rPr>
              <a:t>Can be caused by: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>
                <a:sym typeface="Wingdings" panose="05000000000000000000" pitchFamily="2" charset="2"/>
              </a:rPr>
              <a:t>Higher </a:t>
            </a:r>
            <a:r>
              <a:rPr lang="en-AU" dirty="0" smtClean="0">
                <a:sym typeface="Wingdings" panose="05000000000000000000" pitchFamily="2" charset="2"/>
              </a:rPr>
              <a:t>Death </a:t>
            </a:r>
            <a:r>
              <a:rPr lang="en-AU" dirty="0">
                <a:sym typeface="Wingdings" panose="05000000000000000000" pitchFamily="2" charset="2"/>
              </a:rPr>
              <a:t>rate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>
                <a:sym typeface="Wingdings" panose="05000000000000000000" pitchFamily="2" charset="2"/>
              </a:rPr>
              <a:t>Migration out of </a:t>
            </a:r>
            <a:r>
              <a:rPr lang="en-AU" dirty="0">
                <a:sym typeface="Wingdings" panose="05000000000000000000" pitchFamily="2" charset="2"/>
              </a:rPr>
              <a:t>the region</a:t>
            </a:r>
          </a:p>
          <a:p>
            <a:pPr marL="0" indent="0">
              <a:buNone/>
            </a:pPr>
            <a:endParaRPr lang="en-AU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05000" y="28575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657600" y="28575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4953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57600" y="4953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86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Factors Cause the Demand Curve to Shift?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EXPECTATIONS OF FUTURE PRICES: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Expect prices   </a:t>
            </a:r>
            <a:r>
              <a:rPr lang="en-AU" dirty="0" smtClean="0">
                <a:sym typeface="Wingdings" panose="05000000000000000000" pitchFamily="2" charset="2"/>
              </a:rPr>
              <a:t> Current Consumption   Demand Shifts RIGHT.</a:t>
            </a:r>
          </a:p>
          <a:p>
            <a:pPr marL="0" indent="0">
              <a:buNone/>
            </a:pPr>
            <a:r>
              <a:rPr lang="en-AU" dirty="0" smtClean="0">
                <a:sym typeface="Wingdings" panose="05000000000000000000" pitchFamily="2" charset="2"/>
              </a:rPr>
              <a:t>Example? Houses, iPhones?</a:t>
            </a:r>
            <a:endParaRPr lang="en-AU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AU" dirty="0" smtClean="0">
              <a:sym typeface="Wingdings" panose="05000000000000000000" pitchFamily="2" charset="2"/>
            </a:endParaRPr>
          </a:p>
          <a:p>
            <a:r>
              <a:rPr lang="en-AU" dirty="0"/>
              <a:t>Expect </a:t>
            </a:r>
            <a:r>
              <a:rPr lang="en-AU" dirty="0" smtClean="0"/>
              <a:t>prices   </a:t>
            </a:r>
            <a:r>
              <a:rPr lang="en-AU" dirty="0">
                <a:sym typeface="Wingdings" panose="05000000000000000000" pitchFamily="2" charset="2"/>
              </a:rPr>
              <a:t> Current </a:t>
            </a:r>
            <a:r>
              <a:rPr lang="en-AU" dirty="0" smtClean="0">
                <a:sym typeface="Wingdings" panose="05000000000000000000" pitchFamily="2" charset="2"/>
              </a:rPr>
              <a:t>Consumption  </a:t>
            </a:r>
            <a:r>
              <a:rPr lang="en-AU" dirty="0">
                <a:sym typeface="Wingdings" panose="05000000000000000000" pitchFamily="2" charset="2"/>
              </a:rPr>
              <a:t> Demand </a:t>
            </a:r>
            <a:r>
              <a:rPr lang="en-AU" dirty="0" smtClean="0">
                <a:sym typeface="Wingdings" panose="05000000000000000000" pitchFamily="2" charset="2"/>
              </a:rPr>
              <a:t>Shifts LEFT.</a:t>
            </a:r>
            <a:endParaRPr lang="en-AU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AU" dirty="0">
                <a:sym typeface="Wingdings" panose="05000000000000000000" pitchFamily="2" charset="2"/>
              </a:rPr>
              <a:t>Example?</a:t>
            </a:r>
          </a:p>
          <a:p>
            <a:pPr marL="0" indent="0">
              <a:buNone/>
            </a:pPr>
            <a:endParaRPr lang="en-AU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819400" y="2576945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553200" y="2486890"/>
            <a:ext cx="0" cy="36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19400" y="4191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553200" y="4191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06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236</TotalTime>
  <Words>1447</Words>
  <Application>Microsoft Office PowerPoint</Application>
  <PresentationFormat>On-screen Show (4:3)</PresentationFormat>
  <Paragraphs>129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SUPPLY AND DEMAND THEORY (Part 2)</vt:lpstr>
      <vt:lpstr>Shifts in the Demand Curve</vt:lpstr>
      <vt:lpstr>What Factors Cause the Demand Curve to Shift?</vt:lpstr>
      <vt:lpstr>What Factors Cause the Demand Curve to Shift? (CONT)</vt:lpstr>
      <vt:lpstr>What Factors Cause the Demand Curve to Shift? (CONT)</vt:lpstr>
      <vt:lpstr>What Factors Cause the Demand Curve to Shift? (CONT)</vt:lpstr>
      <vt:lpstr>What Factors Cause the Demand Curve to Shift? (CONT)</vt:lpstr>
      <vt:lpstr>What Factors Cause the Demand Curve to Shift? (CONT)</vt:lpstr>
      <vt:lpstr>What Factors Cause the Demand Curve to Shift? (CONT)</vt:lpstr>
      <vt:lpstr>SUMMARIZING….</vt:lpstr>
      <vt:lpstr>SUPPLY</vt:lpstr>
      <vt:lpstr>SUPPLY </vt:lpstr>
      <vt:lpstr>Supply Curve</vt:lpstr>
      <vt:lpstr>Supply (Cont)</vt:lpstr>
      <vt:lpstr>Supply (Cont)</vt:lpstr>
      <vt:lpstr>Deriving a Market Supply Schedule and a Market Supply Curve</vt:lpstr>
      <vt:lpstr>Changes in Supply Means Shifts in Supply Curves</vt:lpstr>
      <vt:lpstr>What Factors Cause the Supply Curve to Shift?</vt:lpstr>
      <vt:lpstr>What Factors Cause the Supply Curve to Shift?</vt:lpstr>
      <vt:lpstr>What Factors Cause the Supply Curve to Shift? </vt:lpstr>
      <vt:lpstr>What Factors Cause the Supply Curve to Shift? </vt:lpstr>
      <vt:lpstr>What Factors Cause the Supply Curve to Shift? </vt:lpstr>
      <vt:lpstr>A Change in Supply versus a Change  in Quantity Supplied</vt:lpstr>
      <vt:lpstr>Demand and Supply</vt:lpstr>
      <vt:lpstr>Demand and Supply (Cont.)</vt:lpstr>
      <vt:lpstr>Demand and Supply (Cont.)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AND DEMAND THEORY (Part 2)</dc:title>
  <dc:creator>User</dc:creator>
  <cp:lastModifiedBy>Naveen Abedin</cp:lastModifiedBy>
  <cp:revision>18</cp:revision>
  <dcterms:created xsi:type="dcterms:W3CDTF">2006-08-16T00:00:00Z</dcterms:created>
  <dcterms:modified xsi:type="dcterms:W3CDTF">2017-06-12T17:23:08Z</dcterms:modified>
</cp:coreProperties>
</file>