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C0F5C-7ECB-49BE-AD06-D201FF3F8A1D}" type="datetimeFigureOut">
              <a:rPr lang="en-AU" smtClean="0"/>
              <a:t>5/06/2017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6EBED-DD93-48A3-BD51-49AA88E230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605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6EBED-DD93-48A3-BD51-49AA88E2302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243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SUPPLY AND DEMAND THEORY (PART 1)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DEMAND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759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AU" sz="2000" dirty="0"/>
              <a:t>Exhibit </a:t>
            </a:r>
            <a:r>
              <a:rPr lang="en-AU" sz="2000" dirty="0" smtClean="0"/>
              <a:t>2 	Deriving </a:t>
            </a:r>
            <a:r>
              <a:rPr lang="en-AU" sz="2000" dirty="0"/>
              <a:t>a Market Demand Schedule and </a:t>
            </a:r>
            <a:br>
              <a:rPr lang="en-AU" sz="2000" dirty="0"/>
            </a:br>
            <a:r>
              <a:rPr lang="en-AU" sz="2000" dirty="0"/>
              <a:t>a Market Demand </a:t>
            </a:r>
            <a:r>
              <a:rPr lang="en-AU" sz="2000" dirty="0" smtClean="0"/>
              <a:t>Curve</a:t>
            </a:r>
            <a:endParaRPr lang="en-AU" sz="2000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98450" y="1173163"/>
            <a:ext cx="8467725" cy="5543550"/>
            <a:chOff x="188" y="739"/>
            <a:chExt cx="5334" cy="3492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88" y="1008"/>
              <a:ext cx="5334" cy="32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03\Ch03 Exhibit 2 table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" y="739"/>
              <a:ext cx="4364" cy="11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0" descr="D:\ESWORK\SWPUB\Arnold PPT\Art\Art Ch03\arn17456_030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" y="2157"/>
              <a:ext cx="5171" cy="16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760" y="3698"/>
              <a:ext cx="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(b)</a:t>
              </a:r>
              <a:endParaRPr lang="en-US" altLang="en-US" sz="2400" b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760" y="187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/>
                <a:t>(a)</a:t>
              </a:r>
              <a:endParaRPr lang="en-US" altLang="en-US" sz="24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8502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Lets Do Try the First two Lines to find and draw Market Demand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00" y="1905000"/>
            <a:ext cx="8028199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953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Draw the market demand curve.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655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Change in Quantity Demanded Vs a Change in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5720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CHANGE IN QUANTITY DEMANDED:</a:t>
            </a:r>
          </a:p>
          <a:p>
            <a:r>
              <a:rPr lang="en-AU" dirty="0" smtClean="0"/>
              <a:t>Say demand falls from 20 units to 10 units because price increased from $3 to $4.</a:t>
            </a:r>
          </a:p>
          <a:p>
            <a:r>
              <a:rPr lang="en-AU" dirty="0" smtClean="0"/>
              <a:t>Is this a change in quantity demanded or change in demand?</a:t>
            </a:r>
          </a:p>
          <a:p>
            <a:r>
              <a:rPr lang="en-AU" dirty="0" smtClean="0"/>
              <a:t>A movement from one point to another point on the </a:t>
            </a:r>
            <a:r>
              <a:rPr lang="en-AU" b="1" dirty="0" smtClean="0"/>
              <a:t>same </a:t>
            </a:r>
            <a:r>
              <a:rPr lang="en-AU" dirty="0" smtClean="0"/>
              <a:t>demand curve caused by a change in the price of the goods </a:t>
            </a:r>
            <a:r>
              <a:rPr lang="en-AU" dirty="0" smtClean="0">
                <a:sym typeface="Wingdings" panose="05000000000000000000" pitchFamily="2" charset="2"/>
              </a:rPr>
              <a:t> </a:t>
            </a:r>
            <a:r>
              <a:rPr lang="en-AU" b="1" dirty="0" smtClean="0">
                <a:sym typeface="Wingdings" panose="05000000000000000000" pitchFamily="2" charset="2"/>
              </a:rPr>
              <a:t>Change in quantity demanded</a:t>
            </a:r>
            <a:endParaRPr lang="en-AU" b="1" dirty="0" smtClean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143000"/>
            <a:ext cx="36576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932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Change in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Demand is represented by the entire curve. Therefore, if there is a change in demand </a:t>
            </a:r>
            <a:r>
              <a:rPr lang="en-AU" dirty="0" smtClean="0">
                <a:sym typeface="Wingdings" panose="05000000000000000000" pitchFamily="2" charset="2"/>
              </a:rPr>
              <a:t> shift in the entire curve. 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Demand can increase or decrease. Look at the following schedule:</a:t>
            </a:r>
          </a:p>
          <a:p>
            <a:pPr marL="0" indent="0">
              <a:buNone/>
            </a:pPr>
            <a:r>
              <a:rPr lang="en-AU" b="1" dirty="0">
                <a:solidFill>
                  <a:srgbClr val="FFFFFF"/>
                </a:solidFill>
              </a:rPr>
              <a:t>Price</a:t>
            </a:r>
            <a:endParaRPr lang="en-AU" dirty="0">
              <a:latin typeface="Arial"/>
            </a:endParaRPr>
          </a:p>
          <a:p>
            <a:pPr marL="0" indent="0">
              <a:buNone/>
            </a:pPr>
            <a:endParaRPr lang="en-AU" dirty="0" smtClean="0">
              <a:sym typeface="Wingdings" panose="05000000000000000000" pitchFamily="2" charset="2"/>
            </a:endParaRPr>
          </a:p>
          <a:p>
            <a:endParaRPr lang="en-AU" dirty="0">
              <a:sym typeface="Wingdings" panose="05000000000000000000" pitchFamily="2" charset="2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45737"/>
              </p:ext>
            </p:extLst>
          </p:nvPr>
        </p:nvGraphicFramePr>
        <p:xfrm>
          <a:off x="1219200" y="43434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Quantity Demanded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800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8708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Increase in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In means that individuals are willing and able to buy more units of the good at each and every price.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Let’s plot this.</a:t>
            </a:r>
          </a:p>
          <a:p>
            <a:r>
              <a:rPr lang="en-AU" dirty="0" smtClean="0"/>
              <a:t>Which way does the curve shift?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78752"/>
              </p:ext>
            </p:extLst>
          </p:nvPr>
        </p:nvGraphicFramePr>
        <p:xfrm>
          <a:off x="838200" y="2819400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Quantity Demanded (old)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Quantity Demanded (new)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900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612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Decrease in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In means that individuals are willing and able to buy </a:t>
            </a:r>
            <a:r>
              <a:rPr lang="en-AU" dirty="0" smtClean="0"/>
              <a:t>less </a:t>
            </a:r>
            <a:r>
              <a:rPr lang="en-AU" dirty="0"/>
              <a:t>units of the good at each and every price.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Let’s plot this.</a:t>
            </a:r>
          </a:p>
          <a:p>
            <a:r>
              <a:rPr lang="en-AU" dirty="0"/>
              <a:t>Which way does the curve shift?</a:t>
            </a:r>
          </a:p>
          <a:p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188879"/>
              </p:ext>
            </p:extLst>
          </p:nvPr>
        </p:nvGraphicFramePr>
        <p:xfrm>
          <a:off x="1066800" y="2590800"/>
          <a:ext cx="60960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Price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Quantity Demanded (old)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Quantity Demanded (new)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700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086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Demand?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Demand: The willingness and ability of buyers to purchase different quantities of a good at different prices during a specific time period.</a:t>
            </a:r>
          </a:p>
          <a:p>
            <a:endParaRPr lang="en-AU" dirty="0"/>
          </a:p>
          <a:p>
            <a:r>
              <a:rPr lang="en-AU" dirty="0" smtClean="0"/>
              <a:t>Demand exists when both ability and willingness exists. </a:t>
            </a:r>
          </a:p>
          <a:p>
            <a:r>
              <a:rPr lang="en-AU" dirty="0" smtClean="0"/>
              <a:t>I may want to buy a new car, but I cannot afford it then it cannot be called demand.</a:t>
            </a:r>
          </a:p>
          <a:p>
            <a:r>
              <a:rPr lang="en-AU" dirty="0" smtClean="0"/>
              <a:t>I can afford to buy cigarettes, but if I do not want it then it cannot be called demand.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9995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Law of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The </a:t>
            </a:r>
            <a:r>
              <a:rPr lang="en-AU" b="1" dirty="0" smtClean="0"/>
              <a:t>Law of Demand </a:t>
            </a:r>
            <a:r>
              <a:rPr lang="en-AU" dirty="0" smtClean="0"/>
              <a:t>states that as the price of a goods rises, the quantity demand of the good falls, and as the price of a good falls, the quantity demanded of the good rises, ceteris paribus.</a:t>
            </a:r>
          </a:p>
          <a:p>
            <a:endParaRPr lang="en-AU" dirty="0"/>
          </a:p>
          <a:p>
            <a:r>
              <a:rPr lang="en-AU" dirty="0" smtClean="0"/>
              <a:t>In other words, the law of demand states that the price of a good and the quantity demanded of the good are inversely related, ceteris paribus. </a:t>
            </a:r>
          </a:p>
          <a:p>
            <a:pPr>
              <a:buFont typeface="Wingdings"/>
              <a:buChar char="è"/>
            </a:pPr>
            <a:r>
              <a:rPr lang="en-AU" dirty="0" smtClean="0">
                <a:sym typeface="Wingdings" panose="05000000000000000000" pitchFamily="2" charset="2"/>
              </a:rPr>
              <a:t>What does this imply about the slope of the demand curve?</a:t>
            </a:r>
          </a:p>
          <a:p>
            <a:endParaRPr lang="en-AU" dirty="0" smtClean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Do the terms quantity demand and demand mean the same thing?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079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law of Demand (</a:t>
            </a:r>
            <a:r>
              <a:rPr lang="en-AU" dirty="0" err="1" smtClean="0"/>
              <a:t>Cont</a:t>
            </a:r>
            <a:r>
              <a:rPr lang="en-AU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Ceteris Paribus: A Latin term meaning “all other things constant” or “nothing else changes”.</a:t>
            </a:r>
          </a:p>
          <a:p>
            <a:endParaRPr lang="en-AU" dirty="0"/>
          </a:p>
          <a:p>
            <a:r>
              <a:rPr lang="en-AU" dirty="0" smtClean="0"/>
              <a:t>Four ways to Represent Law of Demand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In words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In symbols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In a demand schedule.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As a demand curve.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Definition of a Demand Curve: A downward-sloping demand curve is a graphical representation of the inverse relationship between price and quantity demanded, specified by law of demand.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7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Can you Plot This?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752600"/>
            <a:ext cx="5757863" cy="286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800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What do we know about the slope? Is it upward sloping or downward sloping?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6076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Exhibit 1  Demand </a:t>
            </a:r>
            <a:r>
              <a:rPr lang="en-AU" dirty="0"/>
              <a:t>Schedule and Demand </a:t>
            </a:r>
            <a:r>
              <a:rPr lang="en-AU" dirty="0" smtClean="0"/>
              <a:t>Curve</a:t>
            </a:r>
            <a:endParaRPr lang="en-AU" dirty="0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95697" y="1993106"/>
            <a:ext cx="8304068" cy="3665538"/>
            <a:chOff x="132" y="916"/>
            <a:chExt cx="5486" cy="2309"/>
          </a:xfrm>
        </p:grpSpPr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132" y="916"/>
              <a:ext cx="5486" cy="23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6" name="Text Box 20"/>
            <p:cNvSpPr txBox="1">
              <a:spLocks noChangeArrowheads="1"/>
            </p:cNvSpPr>
            <p:nvPr/>
          </p:nvSpPr>
          <p:spPr bwMode="auto">
            <a:xfrm>
              <a:off x="1676" y="2604"/>
              <a:ext cx="25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(a)</a:t>
              </a:r>
            </a:p>
          </p:txBody>
        </p:sp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4592" y="3031"/>
              <a:ext cx="2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(b)</a:t>
              </a:r>
            </a:p>
          </p:txBody>
        </p:sp>
        <p:pic>
          <p:nvPicPr>
            <p:cNvPr id="8" name="Picture 25" descr="D:\ESWORK\SWPUB\Arnold PPT\Art\Art Ch03\arn17456_03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9" y="1026"/>
              <a:ext cx="1970" cy="19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7" descr="D:\ESWORK\SWPUB\Arnold PPT\Art\Art Ch03\Ch03 Exhibit 1 table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" y="997"/>
              <a:ext cx="3136" cy="1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6940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Two Prices: Absolute and Relative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Absolute Price: The price of a good in money terms. Example: Let the absolute price of a car be $30,000 and the absolute price of a computer be $2000.</a:t>
            </a:r>
          </a:p>
          <a:p>
            <a:endParaRPr lang="en-AU" dirty="0"/>
          </a:p>
          <a:p>
            <a:r>
              <a:rPr lang="en-AU" dirty="0" smtClean="0"/>
              <a:t>Relative Price: The price of a good in terms of another good (the price of an apple is relatively less than the price of a burger).</a:t>
            </a:r>
          </a:p>
          <a:p>
            <a:endParaRPr lang="en-AU" dirty="0"/>
          </a:p>
          <a:p>
            <a:r>
              <a:rPr lang="en-AU" dirty="0" smtClean="0"/>
              <a:t>Why is the relative price? Can we interpret this?</a:t>
            </a:r>
          </a:p>
          <a:p>
            <a:r>
              <a:rPr lang="en-AU" dirty="0" smtClean="0"/>
              <a:t>What happens to the relative price of a good when absolute prices increases and ceteris paribus?</a:t>
            </a:r>
          </a:p>
        </p:txBody>
      </p:sp>
    </p:spTree>
    <p:extLst>
      <p:ext uri="{BB962C8B-B14F-4D97-AF65-F5344CB8AC3E}">
        <p14:creationId xmlns:p14="http://schemas.microsoft.com/office/powerpoint/2010/main" val="66596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does Quantity Demanded Go Down as Price Goes Up?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We know that they are inversely related. Do we know WHY this is so?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 smtClean="0"/>
              <a:t>There are two reasons: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People substitute lower priced goods for higher priced goods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Law of Diminishing Marginal Returns: For a given time period, the marginal (additional) utility or satisfaction gained by consuming equal successive units will decline as the amount consumed increases.</a:t>
            </a:r>
          </a:p>
          <a:p>
            <a:pPr marL="457200" indent="-45720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8364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Individual Demand Curve and Market Demand Curve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b="1" dirty="0" smtClean="0"/>
              <a:t>Individual Demand Curve</a:t>
            </a:r>
            <a:r>
              <a:rPr lang="en-AU" dirty="0" smtClean="0"/>
              <a:t>: It represents the price-quantity combinations of a particular good for a SINGLE buyer.</a:t>
            </a:r>
          </a:p>
          <a:p>
            <a:endParaRPr lang="en-AU" dirty="0"/>
          </a:p>
          <a:p>
            <a:r>
              <a:rPr lang="en-AU" b="1" dirty="0" smtClean="0"/>
              <a:t>Market Demand Curve</a:t>
            </a:r>
            <a:r>
              <a:rPr lang="en-AU" dirty="0" smtClean="0"/>
              <a:t>: </a:t>
            </a:r>
            <a:r>
              <a:rPr lang="en-AU" dirty="0"/>
              <a:t>It represents the price-quantity combinations of a particular good </a:t>
            </a:r>
            <a:r>
              <a:rPr lang="en-AU" dirty="0" smtClean="0"/>
              <a:t>for ALL buyers. </a:t>
            </a:r>
          </a:p>
          <a:p>
            <a:endParaRPr lang="en-AU" dirty="0"/>
          </a:p>
          <a:p>
            <a:r>
              <a:rPr lang="en-AU" dirty="0" smtClean="0"/>
              <a:t>A </a:t>
            </a:r>
            <a:r>
              <a:rPr lang="en-AU" b="1" dirty="0" smtClean="0"/>
              <a:t>Market demand curve </a:t>
            </a:r>
            <a:r>
              <a:rPr lang="en-AU" dirty="0" smtClean="0"/>
              <a:t>is derived by “adding up” individual demand curves.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92579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797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Oriel</vt:lpstr>
      <vt:lpstr>SUPPLY AND DEMAND THEORY (PART 1)</vt:lpstr>
      <vt:lpstr>What is Demand? </vt:lpstr>
      <vt:lpstr>The Law of Demand</vt:lpstr>
      <vt:lpstr>The law of Demand (Cont)</vt:lpstr>
      <vt:lpstr>Can you Plot This?</vt:lpstr>
      <vt:lpstr>Exhibit 1  Demand Schedule and Demand Curve</vt:lpstr>
      <vt:lpstr>Two Prices: Absolute and Relative</vt:lpstr>
      <vt:lpstr>Why does Quantity Demanded Go Down as Price Goes Up?</vt:lpstr>
      <vt:lpstr>Individual Demand Curve and Market Demand Curve </vt:lpstr>
      <vt:lpstr>Exhibit 2  Deriving a Market Demand Schedule and  a Market Demand Curve</vt:lpstr>
      <vt:lpstr>Lets Do Try the First two Lines to find and draw Market Demand</vt:lpstr>
      <vt:lpstr>A Change in Quantity Demanded Vs a Change in Demand</vt:lpstr>
      <vt:lpstr>Change in Demand</vt:lpstr>
      <vt:lpstr>Increase in Demand</vt:lpstr>
      <vt:lpstr>Decrease in Demand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AND DEMAND THEORY (PART 1)</dc:title>
  <dc:creator>User</dc:creator>
  <cp:lastModifiedBy>HP</cp:lastModifiedBy>
  <cp:revision>15</cp:revision>
  <dcterms:created xsi:type="dcterms:W3CDTF">2006-08-16T00:00:00Z</dcterms:created>
  <dcterms:modified xsi:type="dcterms:W3CDTF">2017-06-05T08:43:00Z</dcterms:modified>
</cp:coreProperties>
</file>