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F89DF-4DE7-4806-AA81-2762ABBAF4FF}" type="datetimeFigureOut">
              <a:rPr lang="en-AU" smtClean="0"/>
              <a:t>7/08/2017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44B55-F18A-485A-B7C4-763CD4D155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13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44B55-F18A-485A-B7C4-763CD4D155E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001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E037A-5BDE-458D-9165-39CDC3F7C8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Monopoly (Part 2)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Chapter 21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0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12838"/>
          </a:xfrm>
        </p:spPr>
        <p:txBody>
          <a:bodyPr>
            <a:normAutofit/>
          </a:bodyPr>
          <a:lstStyle/>
          <a:p>
            <a:r>
              <a:rPr lang="en-AU" dirty="0" smtClean="0"/>
              <a:t>Price and Output for a Profit-Maximizing Monopolist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AU" dirty="0" smtClean="0"/>
              <a:t>Profit Maximizing Condition: MR = MC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monopolist that seeks to maximize profits produces the quantity of output at which </a:t>
            </a:r>
            <a:r>
              <a:rPr lang="en-US" altLang="en-US" i="1" dirty="0"/>
              <a:t>MR</a:t>
            </a:r>
            <a:r>
              <a:rPr lang="en-US" altLang="en-US" dirty="0"/>
              <a:t>=</a:t>
            </a:r>
            <a:r>
              <a:rPr lang="en-US" altLang="en-US" i="1" dirty="0"/>
              <a:t>MC</a:t>
            </a:r>
            <a:r>
              <a:rPr lang="en-US" altLang="en-US" dirty="0"/>
              <a:t> and charges the highest price per unit at which this quantity of output can be sold.</a:t>
            </a:r>
          </a:p>
          <a:p>
            <a:r>
              <a:rPr lang="en-AU" dirty="0" smtClean="0"/>
              <a:t>A </a:t>
            </a:r>
            <a:r>
              <a:rPr lang="en-AU" dirty="0" smtClean="0"/>
              <a:t>monopolists can also make profits and loses, after taking into consideration Average Total Costs.</a:t>
            </a:r>
          </a:p>
          <a:p>
            <a:r>
              <a:rPr lang="en-AU" dirty="0" smtClean="0"/>
              <a:t>A </a:t>
            </a:r>
            <a:r>
              <a:rPr lang="en-AU" dirty="0" smtClean="0"/>
              <a:t>monopolist can </a:t>
            </a:r>
            <a:r>
              <a:rPr lang="en-AU" dirty="0" smtClean="0"/>
              <a:t>in</a:t>
            </a:r>
            <a:r>
              <a:rPr lang="en-AU" dirty="0" smtClean="0"/>
              <a:t>cur </a:t>
            </a:r>
            <a:r>
              <a:rPr lang="en-AU" dirty="0" smtClean="0"/>
              <a:t>a loss if the highest possible price charged at MR = MC is less than the ATC at that point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146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657600" y="1219200"/>
            <a:ext cx="5105400" cy="5318125"/>
            <a:chOff x="1727" y="1200"/>
            <a:chExt cx="2300" cy="1909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727" y="1200"/>
              <a:ext cx="2300" cy="1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7173" name="Picture 5" descr="D:\ESWORK\SWPUB\Arnold PPT\Art\Art Ch23\arn17456_2304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4" y="1250"/>
              <a:ext cx="2192" cy="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The Monopolist’s Profit-Maximizing Price and Quantity of </a:t>
            </a:r>
            <a:r>
              <a:rPr lang="en-US" altLang="en-US" sz="3200" dirty="0" smtClean="0"/>
              <a:t>Output</a:t>
            </a:r>
            <a:endParaRPr lang="en-US" altLang="en-US" sz="3200" dirty="0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-228600" y="990600"/>
            <a:ext cx="38100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</a:t>
            </a:r>
            <a:endParaRPr lang="en-US" alt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The </a:t>
            </a:r>
            <a:r>
              <a:rPr lang="en-US" altLang="en-US" sz="2800" dirty="0"/>
              <a:t>monopolist produces the quantity of output (</a:t>
            </a:r>
            <a:r>
              <a:rPr lang="en-US" altLang="en-US" sz="2800" i="1" dirty="0"/>
              <a:t>Q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 at which </a:t>
            </a:r>
            <a:r>
              <a:rPr lang="en-US" altLang="en-US" sz="2800" i="1" dirty="0"/>
              <a:t>MR</a:t>
            </a:r>
            <a:r>
              <a:rPr lang="en-US" altLang="en-US" sz="2800" dirty="0"/>
              <a:t>=</a:t>
            </a:r>
            <a:r>
              <a:rPr lang="en-US" altLang="en-US" sz="2800" i="1" dirty="0"/>
              <a:t>MC</a:t>
            </a:r>
            <a:r>
              <a:rPr lang="en-US" altLang="en-US" sz="2800" dirty="0"/>
              <a:t>, and charges the highest price per unit at which the quantity of output can be sold (</a:t>
            </a:r>
            <a:r>
              <a:rPr lang="en-US" altLang="en-US" sz="2800" i="1" dirty="0"/>
              <a:t>P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).  Notice that at the profit maximizing quantity of output, price is greater than marginal cost, </a:t>
            </a:r>
            <a:r>
              <a:rPr lang="en-US" altLang="en-US" sz="2800" i="1" dirty="0"/>
              <a:t>P</a:t>
            </a:r>
            <a:r>
              <a:rPr lang="en-US" altLang="en-US" sz="2800" dirty="0"/>
              <a:t>&gt;</a:t>
            </a:r>
            <a:r>
              <a:rPr lang="en-US" altLang="en-US" sz="2800" i="1" dirty="0"/>
              <a:t>MC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07861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and Monopoly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For the perfectly competitive firm, </a:t>
            </a:r>
            <a:r>
              <a:rPr lang="en-US" altLang="en-US" i="1" dirty="0"/>
              <a:t>P</a:t>
            </a:r>
            <a:r>
              <a:rPr lang="en-US" altLang="en-US" dirty="0"/>
              <a:t>=</a:t>
            </a:r>
            <a:r>
              <a:rPr lang="en-US" altLang="en-US" i="1" dirty="0"/>
              <a:t>MR</a:t>
            </a:r>
            <a:r>
              <a:rPr lang="en-US" altLang="en-US" dirty="0"/>
              <a:t>; for the monopolist, </a:t>
            </a:r>
            <a:r>
              <a:rPr lang="en-US" altLang="en-US" i="1" dirty="0"/>
              <a:t>P</a:t>
            </a:r>
            <a:r>
              <a:rPr lang="en-US" altLang="en-US" dirty="0"/>
              <a:t>&gt;</a:t>
            </a:r>
            <a:r>
              <a:rPr lang="en-US" altLang="en-US" i="1" dirty="0"/>
              <a:t>MR</a:t>
            </a:r>
            <a:r>
              <a:rPr lang="en-US" altLang="en-US" dirty="0"/>
              <a:t>.  The perfectly competitive firm’s demand curve is its marginal revenue curve; the monopolist’s demand curve lies above its marginal revenue </a:t>
            </a:r>
            <a:r>
              <a:rPr lang="en-US" altLang="en-US" dirty="0" smtClean="0"/>
              <a:t>curve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perfectly competitive firm </a:t>
            </a:r>
            <a:r>
              <a:rPr lang="en-US" altLang="en-US" dirty="0" smtClean="0"/>
              <a:t>charges </a:t>
            </a:r>
            <a:r>
              <a:rPr lang="en-US" altLang="en-US" dirty="0"/>
              <a:t>a price equal to marginal cost; the monopolist charges a price greater than marginal cost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 monopoly firm differs from a perfectly competitive firm in terms of how much consumers’ surplus buyers receive.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91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r>
              <a:rPr lang="en-AU" dirty="0"/>
              <a:t>Monopoly, Perfect Competition, and Consumers’ Surplus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973611" y="1371600"/>
            <a:ext cx="5816600" cy="5232400"/>
            <a:chOff x="1700" y="1109"/>
            <a:chExt cx="2345" cy="210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00" y="1109"/>
              <a:ext cx="2345" cy="21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6" descr="D:\ESWORK\SWPUB\Arnold PPT\Art\Art Ch23\arn17456_230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1146"/>
              <a:ext cx="2258" cy="2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838200" y="1981200"/>
            <a:ext cx="152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Would you, as a consumer prefer a monopoly or a perfectively competitive market?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214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Case Against Monopoly: Deadweight Loss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b="1" dirty="0"/>
              <a:t>The Deadweight Loss of Monopoly:  </a:t>
            </a:r>
            <a:r>
              <a:rPr lang="en-US" altLang="en-US" dirty="0"/>
              <a:t>Greater output is produced under perfect competition than under monopoly.  The net value of the difference in these two output levels is said to be the deadweight loss of monopoly.  </a:t>
            </a:r>
            <a:endParaRPr lang="en-US" altLang="en-US" dirty="0" smtClean="0"/>
          </a:p>
          <a:p>
            <a:r>
              <a:rPr lang="en-US" altLang="en-US" dirty="0" smtClean="0"/>
              <a:t>The difference in output results in a welfare loss to the society.</a:t>
            </a: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643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Case Against Monopoly: Deadweight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00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The monopolist produces Q</a:t>
            </a:r>
            <a:r>
              <a:rPr lang="en-US" altLang="en-US" baseline="-25000" dirty="0"/>
              <a:t>M</a:t>
            </a:r>
            <a:r>
              <a:rPr lang="en-US" altLang="en-US" dirty="0"/>
              <a:t>, and the perfectly competitive firm produces the higher output level </a:t>
            </a:r>
            <a:r>
              <a:rPr lang="en-US" altLang="en-US" dirty="0" smtClean="0"/>
              <a:t>Q</a:t>
            </a:r>
            <a:r>
              <a:rPr lang="en-US" altLang="en-US" baseline="-25000" dirty="0" smtClean="0"/>
              <a:t>PC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The monopolist also charges a higher price than perfectly competitive firms. </a:t>
            </a: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 smtClean="0"/>
          </a:p>
          <a:p>
            <a:endParaRPr lang="en-AU" baseline="-25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6905" y="1676400"/>
            <a:ext cx="4633540" cy="4724400"/>
            <a:chOff x="2037" y="1291"/>
            <a:chExt cx="1717" cy="170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58" y="1291"/>
              <a:ext cx="1596" cy="17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23\arn17456_230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356"/>
              <a:ext cx="1685" cy="1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4278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303</Words>
  <Application>Microsoft Office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Monopoly (Part 2)</vt:lpstr>
      <vt:lpstr>Price and Output for a Profit-Maximizing Monopolist</vt:lpstr>
      <vt:lpstr>The Monopolist’s Profit-Maximizing Price and Quantity of Output</vt:lpstr>
      <vt:lpstr>Perfect Competition and Monopoly</vt:lpstr>
      <vt:lpstr>Monopoly, Perfect Competition, and Consumers’ Surplus</vt:lpstr>
      <vt:lpstr>The Case Against Monopoly: Deadweight Loss</vt:lpstr>
      <vt:lpstr>The Case Against Monopoly: Deadweight Loss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Naveen Abedin</cp:lastModifiedBy>
  <cp:revision>15</cp:revision>
  <dcterms:created xsi:type="dcterms:W3CDTF">2006-08-16T00:00:00Z</dcterms:created>
  <dcterms:modified xsi:type="dcterms:W3CDTF">2017-08-07T13:28:11Z</dcterms:modified>
</cp:coreProperties>
</file>