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Utility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</c:v>
                </c:pt>
                <c:pt idx="1">
                  <c:v>19</c:v>
                </c:pt>
                <c:pt idx="2">
                  <c:v>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Marginal Utility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</c:v>
                </c:pt>
                <c:pt idx="1">
                  <c:v>9</c:v>
                </c:pt>
                <c:pt idx="2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863808"/>
        <c:axId val="21865600"/>
      </c:lineChart>
      <c:catAx>
        <c:axId val="2186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865600"/>
        <c:crosses val="autoZero"/>
        <c:auto val="1"/>
        <c:lblAlgn val="ctr"/>
        <c:lblOffset val="100"/>
        <c:noMultiLvlLbl val="0"/>
      </c:catAx>
      <c:valAx>
        <c:axId val="21865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8638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Consumer Choice: Maximizing Utility and Behavioural Economics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566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Utility Theory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 smtClean="0"/>
                  <a:t>A good that gives you </a:t>
                </a:r>
                <a:r>
                  <a:rPr lang="en-US" altLang="en-US" b="1" i="1" dirty="0"/>
                  <a:t>Utility</a:t>
                </a:r>
                <a:r>
                  <a:rPr lang="en-US" altLang="en-US" dirty="0"/>
                  <a:t> is one that has the power to satisfy wants, or that gives you satisfaction</a:t>
                </a:r>
                <a:r>
                  <a:rPr lang="en-US" altLang="en-US" dirty="0" smtClean="0"/>
                  <a:t>.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dirty="0" err="1" smtClean="0"/>
                  <a:t>Utils</a:t>
                </a:r>
                <a:r>
                  <a:rPr lang="en-US" altLang="en-US" dirty="0" smtClean="0"/>
                  <a:t> </a:t>
                </a:r>
                <a:r>
                  <a:rPr lang="en-US" altLang="en-US" dirty="0"/>
                  <a:t>are an artificial construct used to “measure” utility</a:t>
                </a:r>
                <a:r>
                  <a:rPr lang="en-US" altLang="en-US" dirty="0" smtClean="0"/>
                  <a:t>.</a:t>
                </a:r>
                <a:endParaRPr lang="en-US" altLang="en-US" dirty="0"/>
              </a:p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Total Utility i</a:t>
                </a:r>
                <a:r>
                  <a:rPr lang="en-US" altLang="en-US" dirty="0" smtClean="0"/>
                  <a:t>s </a:t>
                </a:r>
                <a:r>
                  <a:rPr lang="en-US" altLang="en-US" dirty="0"/>
                  <a:t>the total satisfaction a person receives from consuming a particular quantity of good</a:t>
                </a:r>
                <a:r>
                  <a:rPr lang="en-US" altLang="en-US" dirty="0" smtClean="0"/>
                  <a:t>.</a:t>
                </a:r>
                <a:endParaRPr lang="en-US" altLang="en-US" dirty="0"/>
              </a:p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Marginal Utility is the additional utility gained from consuming an additional unit of some good</a:t>
                </a:r>
                <a:r>
                  <a:rPr lang="en-US" altLang="en-US" dirty="0" smtClean="0"/>
                  <a:t>.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altLang="en-US" dirty="0" smtClean="0"/>
              </a:p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AU" altLang="en-US" b="0" i="1" smtClean="0">
                        <a:latin typeface="Cambria Math"/>
                      </a:rPr>
                      <m:t>𝑀𝑈</m:t>
                    </m:r>
                    <m:r>
                      <a:rPr lang="en-AU" alt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AU" alt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AU" altLang="en-US" b="0" i="1" smtClean="0">
                            <a:latin typeface="Cambria Math"/>
                            <a:ea typeface="Cambria Math"/>
                          </a:rPr>
                          <m:t>∆ </m:t>
                        </m:r>
                        <m:r>
                          <a:rPr lang="en-AU" altLang="en-US" b="0" i="1" smtClean="0">
                            <a:latin typeface="Cambria Math"/>
                            <a:ea typeface="Cambria Math"/>
                          </a:rPr>
                          <m:t>𝑇𝑈</m:t>
                        </m:r>
                      </m:num>
                      <m:den>
                        <m:r>
                          <a:rPr lang="en-AU" altLang="en-US" b="0" i="1" smtClean="0">
                            <a:latin typeface="Cambria Math"/>
                            <a:ea typeface="Cambria Math"/>
                          </a:rPr>
                          <m:t>∆ </m:t>
                        </m:r>
                        <m:r>
                          <a:rPr lang="en-AU" alt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den>
                    </m:f>
                  </m:oMath>
                </a14:m>
                <a:endParaRPr lang="en-US" altLang="en-US" dirty="0"/>
              </a:p>
              <a:p>
                <a:pPr marL="0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752" r="-212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032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54431363"/>
              </p:ext>
            </p:extLst>
          </p:nvPr>
        </p:nvGraphicFramePr>
        <p:xfrm>
          <a:off x="457200" y="1600200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Number</a:t>
                      </a:r>
                      <a:r>
                        <a:rPr lang="en-AU" baseline="0" dirty="0" smtClean="0"/>
                        <a:t> of  Apples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Total Utility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Marginal Utility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85245015"/>
              </p:ext>
            </p:extLst>
          </p:nvPr>
        </p:nvGraphicFramePr>
        <p:xfrm>
          <a:off x="1447800" y="3429000"/>
          <a:ext cx="5257800" cy="314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739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Law of Diminishing Marginal Utility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The law of Diminishing Marginal Utility states that for a given time period, the marginal utility gained by consuming equal successive units of a good will decline as the amount consumed increases</a:t>
            </a:r>
            <a:r>
              <a:rPr lang="en-US" altLang="en-US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lvl="0">
              <a:lnSpc>
                <a:spcPct val="90000"/>
              </a:lnSpc>
            </a:pPr>
            <a:r>
              <a:rPr lang="en-AU" dirty="0"/>
              <a:t>In other words, the number of </a:t>
            </a:r>
            <a:r>
              <a:rPr lang="en-AU" dirty="0" err="1"/>
              <a:t>utils</a:t>
            </a:r>
            <a:r>
              <a:rPr lang="en-AU" dirty="0"/>
              <a:t> gained by consuming the second unit (which is greater than the number gained by the third, which is greater than the number gained by the fourth, and so on)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Total utility increases and marginal utility falls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146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Total Utility, Marginal Utility, and the Law of Diminishing Utility</a:t>
            </a:r>
            <a:endParaRPr lang="en-AU" dirty="0"/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685800" y="1404408"/>
            <a:ext cx="7240587" cy="5383213"/>
            <a:chOff x="666" y="684"/>
            <a:chExt cx="4424" cy="3289"/>
          </a:xfrm>
        </p:grpSpPr>
        <p:sp>
          <p:nvSpPr>
            <p:cNvPr id="5" name="Rectangle 46"/>
            <p:cNvSpPr>
              <a:spLocks noChangeArrowheads="1"/>
            </p:cNvSpPr>
            <p:nvPr/>
          </p:nvSpPr>
          <p:spPr bwMode="auto">
            <a:xfrm>
              <a:off x="666" y="684"/>
              <a:ext cx="4424" cy="3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6" name="Picture 44" descr="D:\ESWORK\SWPUB\Arnold PPT\Art\Art Ch19\arn17456_190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5" y="1982"/>
              <a:ext cx="3361" cy="19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5" descr="D:\ESWORK\SWPUB\Arnold PPT\Art\Art Ch19\Ch19 EX1 Table_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719"/>
              <a:ext cx="4345" cy="1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1486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Law of Diminishing Marginal </a:t>
            </a:r>
            <a:r>
              <a:rPr lang="en-US" altLang="en-US" dirty="0" smtClean="0"/>
              <a:t>Utility (</a:t>
            </a:r>
            <a:r>
              <a:rPr lang="en-US" altLang="en-US" dirty="0" err="1" smtClean="0"/>
              <a:t>Cont</a:t>
            </a:r>
            <a:r>
              <a:rPr lang="en-US" altLang="en-US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The law of diminishing marginal utility is based on the idea that if a good has a variety of uses but only one unit of the good is available, then the consumer will use the first unit to satisfy his or her most urgent </a:t>
            </a:r>
            <a:r>
              <a:rPr lang="en-US" altLang="en-US" dirty="0" smtClean="0"/>
              <a:t>want.</a:t>
            </a: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14132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Consumer Equilibrium and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What does consumer or individual aim to maximize by consuming goods and services given the constraints of positive prices and budget?</a:t>
            </a:r>
            <a:endParaRPr lang="en-AU" dirty="0"/>
          </a:p>
          <a:p>
            <a:pPr marL="0" indent="0">
              <a:buNone/>
            </a:pPr>
            <a:r>
              <a:rPr lang="en-AU" dirty="0" smtClean="0"/>
              <a:t>Equating Marginal Utilities per Dollar</a:t>
            </a:r>
            <a:endParaRPr lang="en-AU" dirty="0"/>
          </a:p>
          <a:p>
            <a:r>
              <a:rPr lang="en-AU" dirty="0" smtClean="0"/>
              <a:t>Suppose we have the following information:</a:t>
            </a:r>
          </a:p>
          <a:p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8167549"/>
                  </p:ext>
                </p:extLst>
              </p:nvPr>
            </p:nvGraphicFramePr>
            <p:xfrm>
              <a:off x="457199" y="3733801"/>
              <a:ext cx="7620001" cy="26872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8351"/>
                    <a:gridCol w="1335464"/>
                    <a:gridCol w="1414021"/>
                    <a:gridCol w="1099794"/>
                    <a:gridCol w="2592371"/>
                  </a:tblGrid>
                  <a:tr h="944758"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Quantity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Marginal Utility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Price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Marginal</a:t>
                          </a:r>
                          <a:r>
                            <a:rPr lang="en-AU" baseline="0" dirty="0" smtClean="0"/>
                            <a:t> Utility per Dollar </a:t>
                          </a:r>
                          <a:r>
                            <a:rPr lang="en-AU" sz="2800" baseline="0" dirty="0" smtClean="0"/>
                            <a:t>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AU" sz="28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AU" sz="2800" b="0" i="1" smtClean="0">
                                      <a:latin typeface="Cambria Math"/>
                                    </a:rPr>
                                    <m:t>𝑀𝑈</m:t>
                                  </m:r>
                                </m:num>
                                <m:den>
                                  <m:r>
                                    <a:rPr lang="en-AU" sz="2800" b="0" i="1" smtClean="0">
                                      <a:latin typeface="Cambria Math"/>
                                    </a:rPr>
                                    <m:t>𝑃𝑟𝑖𝑐𝑒</m:t>
                                  </m:r>
                                </m:den>
                              </m:f>
                            </m:oMath>
                          </a14:m>
                          <a:r>
                            <a:rPr lang="en-AU" sz="2800" dirty="0" smtClean="0"/>
                            <a:t>)</a:t>
                          </a:r>
                          <a:endParaRPr lang="en-AU" sz="2800" dirty="0"/>
                        </a:p>
                      </a:txBody>
                      <a:tcPr/>
                    </a:tc>
                  </a:tr>
                  <a:tr h="857787"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Oranges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10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30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$1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30</a:t>
                          </a:r>
                          <a:endParaRPr lang="en-AU" dirty="0"/>
                        </a:p>
                      </a:txBody>
                      <a:tcPr/>
                    </a:tc>
                  </a:tr>
                  <a:tr h="857787">
                    <a:tc>
                      <a:txBody>
                        <a:bodyPr/>
                        <a:lstStyle/>
                        <a:p>
                          <a:r>
                            <a:rPr lang="en-AU" smtClean="0"/>
                            <a:t>Apples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10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20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$1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20 </a:t>
                          </a:r>
                          <a:endParaRPr lang="en-A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8167549"/>
                  </p:ext>
                </p:extLst>
              </p:nvPr>
            </p:nvGraphicFramePr>
            <p:xfrm>
              <a:off x="457199" y="3733801"/>
              <a:ext cx="7620001" cy="26872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8351"/>
                    <a:gridCol w="1335464"/>
                    <a:gridCol w="1414021"/>
                    <a:gridCol w="1099794"/>
                    <a:gridCol w="2592371"/>
                  </a:tblGrid>
                  <a:tr h="971677">
                    <a:tc>
                      <a:txBody>
                        <a:bodyPr/>
                        <a:lstStyle/>
                        <a:p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Quantity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Marginal Utility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Price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94118" t="-3145" b="-177358"/>
                          </a:stretch>
                        </a:blipFill>
                      </a:tcPr>
                    </a:tc>
                  </a:tr>
                  <a:tr h="857787"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Oranges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10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30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$1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30</a:t>
                          </a:r>
                          <a:endParaRPr lang="en-AU" dirty="0"/>
                        </a:p>
                      </a:txBody>
                      <a:tcPr/>
                    </a:tc>
                  </a:tr>
                  <a:tr h="857787">
                    <a:tc>
                      <a:txBody>
                        <a:bodyPr/>
                        <a:lstStyle/>
                        <a:p>
                          <a:r>
                            <a:rPr lang="en-AU" smtClean="0"/>
                            <a:t>Apples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10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20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$1</a:t>
                          </a:r>
                          <a:endParaRPr lang="en-A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AU" dirty="0" smtClean="0"/>
                            <a:t>20 </a:t>
                          </a:r>
                          <a:endParaRPr lang="en-A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25978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Consumer Equilibrium and Demand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AU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AU" b="0" i="1" smtClean="0">
                                <a:latin typeface="Cambria Math"/>
                              </a:rPr>
                              <m:t>𝑀𝑈</m:t>
                            </m:r>
                          </m:e>
                          <m:sub>
                            <m:r>
                              <a:rPr lang="en-AU" b="0" i="1" smtClean="0">
                                <a:latin typeface="Cambria Math"/>
                              </a:rPr>
                              <m:t>𝑂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AU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AU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AU" b="0" i="1" smtClean="0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den>
                    </m:f>
                    <m:r>
                      <a:rPr lang="en-AU" b="0" i="1" smtClean="0">
                        <a:latin typeface="Cambria Math"/>
                      </a:rPr>
                      <m:t> </m:t>
                    </m:r>
                    <m:r>
                      <a:rPr lang="en-AU" b="0" i="1" smtClean="0">
                        <a:latin typeface="Cambria Math"/>
                        <a:ea typeface="Cambria Math"/>
                      </a:rPr>
                      <m:t>&gt;</m:t>
                    </m:r>
                    <m:f>
                      <m:fPr>
                        <m:ctrlPr>
                          <a:rPr lang="en-AU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A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AU" i="1">
                                <a:latin typeface="Cambria Math"/>
                              </a:rPr>
                              <m:t>𝑀𝑈</m:t>
                            </m:r>
                          </m:e>
                          <m:sub>
                            <m:r>
                              <a:rPr lang="en-AU" b="0" i="1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A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AU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AU" b="0" i="1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endParaRPr lang="en-AU" dirty="0" smtClean="0"/>
              </a:p>
              <a:p>
                <a:endParaRPr lang="en-AU" dirty="0"/>
              </a:p>
              <a:p>
                <a:r>
                  <a:rPr lang="en-AU" dirty="0" smtClean="0"/>
                  <a:t>What would you do as a consumer?</a:t>
                </a:r>
              </a:p>
              <a:p>
                <a:r>
                  <a:rPr lang="en-AU" dirty="0" smtClean="0"/>
                  <a:t>A consumer is in equilibrium when he derives the same marginal utility per dollar for all goods.</a:t>
                </a:r>
              </a:p>
              <a:p>
                <a:endParaRPr lang="en-AU" dirty="0"/>
              </a:p>
              <a:p>
                <a:r>
                  <a:rPr lang="en-AU" dirty="0" smtClean="0"/>
                  <a:t>Consumer Equilibrium: Equilibrium occurs when the consumer has spent all income and the marginal utilities per dollar spend on each good purchased are equal. </a:t>
                </a:r>
              </a:p>
              <a:p>
                <a:endParaRPr lang="en-AU" dirty="0"/>
              </a:p>
              <a:p>
                <a:r>
                  <a:rPr lang="en-AU" dirty="0" smtClean="0"/>
                  <a:t>At consumer equilibrium, TU is maximized.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r="-2122" b="-15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3280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Maximizing Utility and the law of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Given the equilibrium condition and price of oranges falls, what happens to this condition?</a:t>
            </a:r>
          </a:p>
          <a:p>
            <a:endParaRPr lang="en-AU" dirty="0"/>
          </a:p>
          <a:p>
            <a:r>
              <a:rPr lang="en-AU" dirty="0" smtClean="0"/>
              <a:t>Utility Maximization is consistent with the law of demand.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3614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240</TotalTime>
  <Words>435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Consumer Choice: Maximizing Utility and Behavioural Economics</vt:lpstr>
      <vt:lpstr>Utility Theory</vt:lpstr>
      <vt:lpstr>Example</vt:lpstr>
      <vt:lpstr>Law of Diminishing Marginal Utility</vt:lpstr>
      <vt:lpstr>Total Utility, Marginal Utility, and the Law of Diminishing Utility</vt:lpstr>
      <vt:lpstr>Law of Diminishing Marginal Utility (Cont)</vt:lpstr>
      <vt:lpstr>Consumer Equilibrium and Demand</vt:lpstr>
      <vt:lpstr>Consumer Equilibrium and Demand</vt:lpstr>
      <vt:lpstr>Maximizing Utility and the law of demand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Choice: Maximizing Utility and Behavioural Economics</dc:title>
  <dc:creator>User</dc:creator>
  <cp:lastModifiedBy>Naveen Abedin</cp:lastModifiedBy>
  <cp:revision>19</cp:revision>
  <dcterms:created xsi:type="dcterms:W3CDTF">2006-08-16T00:00:00Z</dcterms:created>
  <dcterms:modified xsi:type="dcterms:W3CDTF">2017-07-10T15:32:04Z</dcterms:modified>
</cp:coreProperties>
</file>