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0343EB-70D3-4E5B-A900-667125700242}" type="datetimeFigureOut">
              <a:rPr lang="en-US" smtClean="0"/>
              <a:pPr/>
              <a:t>3/22/2017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C3EDA1-E713-4590-8780-3C3B008B51D9}" type="slidenum">
              <a:rPr lang="en-US" smtClean="0"/>
              <a:pPr/>
              <a:t>‹#›</a:t>
            </a:fld>
            <a:endParaRPr lang="en-US"/>
          </a:p>
        </p:txBody>
      </p:sp>
    </p:spTree>
    <p:extLst>
      <p:ext uri="{BB962C8B-B14F-4D97-AF65-F5344CB8AC3E}">
        <p14:creationId xmlns:p14="http://schemas.microsoft.com/office/powerpoint/2010/main" val="2889431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Disaggregating</a:t>
            </a:r>
            <a:r>
              <a:rPr lang="en-US" baseline="0" dirty="0" smtClean="0"/>
              <a:t> the data</a:t>
            </a:r>
            <a:endParaRPr lang="en-US" dirty="0"/>
          </a:p>
        </p:txBody>
      </p:sp>
      <p:sp>
        <p:nvSpPr>
          <p:cNvPr id="4" name="Slide Number Placeholder 3"/>
          <p:cNvSpPr>
            <a:spLocks noGrp="1"/>
          </p:cNvSpPr>
          <p:nvPr>
            <p:ph type="sldNum" sz="quarter" idx="10"/>
          </p:nvPr>
        </p:nvSpPr>
        <p:spPr/>
        <p:txBody>
          <a:bodyPr/>
          <a:lstStyle/>
          <a:p>
            <a:fld id="{BDC3EDA1-E713-4590-8780-3C3B008B51D9}" type="slidenum">
              <a:rPr lang="en-US" smtClean="0"/>
              <a:pPr/>
              <a:t>5</a:t>
            </a:fld>
            <a:endParaRPr lang="en-US"/>
          </a:p>
        </p:txBody>
      </p:sp>
    </p:spTree>
    <p:extLst>
      <p:ext uri="{BB962C8B-B14F-4D97-AF65-F5344CB8AC3E}">
        <p14:creationId xmlns:p14="http://schemas.microsoft.com/office/powerpoint/2010/main" val="3793042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P-value is larger because of thicker tails</a:t>
            </a:r>
            <a:endParaRPr lang="en-US" dirty="0"/>
          </a:p>
        </p:txBody>
      </p:sp>
      <p:sp>
        <p:nvSpPr>
          <p:cNvPr id="4" name="Slide Number Placeholder 3"/>
          <p:cNvSpPr>
            <a:spLocks noGrp="1"/>
          </p:cNvSpPr>
          <p:nvPr>
            <p:ph type="sldNum" sz="quarter" idx="10"/>
          </p:nvPr>
        </p:nvSpPr>
        <p:spPr/>
        <p:txBody>
          <a:bodyPr/>
          <a:lstStyle/>
          <a:p>
            <a:fld id="{BDC3EDA1-E713-4590-8780-3C3B008B51D9}" type="slidenum">
              <a:rPr lang="en-US" smtClean="0"/>
              <a:pPr/>
              <a:t>8</a:t>
            </a:fld>
            <a:endParaRPr lang="en-US"/>
          </a:p>
        </p:txBody>
      </p:sp>
    </p:spTree>
    <p:extLst>
      <p:ext uri="{BB962C8B-B14F-4D97-AF65-F5344CB8AC3E}">
        <p14:creationId xmlns:p14="http://schemas.microsoft.com/office/powerpoint/2010/main" val="268912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CCB7E-4B9C-409E-8211-0D4076621291}"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CB7E-4B9C-409E-8211-0D4076621291}"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CB7E-4B9C-409E-8211-0D4076621291}"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CB7E-4B9C-409E-8211-0D4076621291}"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CCB7E-4B9C-409E-8211-0D4076621291}" type="datetimeFigureOut">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CCB7E-4B9C-409E-8211-0D4076621291}" type="datetimeFigureOut">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CCB7E-4B9C-409E-8211-0D4076621291}" type="datetimeFigureOut">
              <a:rPr lang="en-US" smtClean="0"/>
              <a:pPr/>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CCB7E-4B9C-409E-8211-0D4076621291}" type="datetimeFigureOut">
              <a:rPr lang="en-US" smtClean="0"/>
              <a:pPr/>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CCB7E-4B9C-409E-8211-0D4076621291}" type="datetimeFigureOut">
              <a:rPr lang="en-US" smtClean="0"/>
              <a:pPr/>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CCB7E-4B9C-409E-8211-0D4076621291}" type="datetimeFigureOut">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CCB7E-4B9C-409E-8211-0D4076621291}" type="datetimeFigureOut">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5E629-3104-4BD8-97C3-727C0831F4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CCB7E-4B9C-409E-8211-0D4076621291}" type="datetimeFigureOut">
              <a:rPr lang="en-US" smtClean="0"/>
              <a:pPr/>
              <a:t>3/22/2017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5E629-3104-4BD8-97C3-727C0831F4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Chapter 13: Inferences about Comparing Two Populations</a:t>
            </a:r>
            <a:br>
              <a:rPr lang="en-US" sz="3600" dirty="0" smtClean="0"/>
            </a:br>
            <a:endParaRPr lang="en-US" sz="3600" dirty="0"/>
          </a:p>
        </p:txBody>
      </p:sp>
      <p:sp>
        <p:nvSpPr>
          <p:cNvPr id="3" name="Subtitle 2"/>
          <p:cNvSpPr>
            <a:spLocks noGrp="1"/>
          </p:cNvSpPr>
          <p:nvPr>
            <p:ph type="subTitle" idx="1"/>
          </p:nvPr>
        </p:nvSpPr>
        <p:spPr/>
        <p:txBody>
          <a:bodyPr/>
          <a:lstStyle/>
          <a:p>
            <a:r>
              <a:rPr lang="en-US" dirty="0" smtClean="0"/>
              <a:t>Instructor</a:t>
            </a:r>
            <a:r>
              <a:rPr lang="en-US" dirty="0" smtClean="0"/>
              <a:t>: Naveen Abedin</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smtClean="0"/>
              <a:t>Matched pairs experiment (non-independent samples)</a:t>
            </a:r>
            <a:endParaRPr lang="en-US" sz="2800" dirty="0"/>
          </a:p>
        </p:txBody>
      </p:sp>
      <p:sp>
        <p:nvSpPr>
          <p:cNvPr id="3" name="Content Placeholder 2"/>
          <p:cNvSpPr>
            <a:spLocks noGrp="1"/>
          </p:cNvSpPr>
          <p:nvPr>
            <p:ph idx="1"/>
          </p:nvPr>
        </p:nvSpPr>
        <p:spPr>
          <a:xfrm>
            <a:off x="457200" y="1066800"/>
            <a:ext cx="8229600" cy="5059363"/>
          </a:xfrm>
        </p:spPr>
        <p:txBody>
          <a:bodyPr>
            <a:noAutofit/>
          </a:bodyPr>
          <a:lstStyle/>
          <a:p>
            <a:r>
              <a:rPr lang="en-US" sz="2700" dirty="0" smtClean="0"/>
              <a:t>A matched pair design can be used when an experiment has only two treatment conditions, and subjects can be grouped into pairs based on some blocking variable. Then within each pair, subjects are randomly assigned to different treatments. </a:t>
            </a:r>
          </a:p>
          <a:p>
            <a:r>
              <a:rPr lang="en-US" sz="2700" dirty="0" smtClean="0"/>
              <a:t>Example: suppose a group of 1000 subjects has been chosen where each receive one of two treatments – a placebo or a cold vaccine. The 1000 subjects are grouped into 500 matched pairs. Each pair is matched on gender and age (the blocking variables). For example, pair 1 might be two women , both of age 21. Pair 2 might be two mean, both of age 25, and so on. </a:t>
            </a:r>
            <a:endParaRPr lang="en-US"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Example 1: Part 1 (using independent samples)</a:t>
            </a:r>
            <a:endParaRPr lang="en-US" sz="3200" dirty="0"/>
          </a:p>
        </p:txBody>
      </p:sp>
      <p:pic>
        <p:nvPicPr>
          <p:cNvPr id="1026" name="Picture 2"/>
          <p:cNvPicPr>
            <a:picLocks noGrp="1" noChangeAspect="1" noChangeArrowheads="1"/>
          </p:cNvPicPr>
          <p:nvPr>
            <p:ph idx="1"/>
          </p:nvPr>
        </p:nvPicPr>
        <p:blipFill>
          <a:blip r:embed="rId2"/>
          <a:srcRect/>
          <a:stretch>
            <a:fillRect/>
          </a:stretch>
        </p:blipFill>
        <p:spPr bwMode="auto">
          <a:xfrm>
            <a:off x="0" y="1295400"/>
            <a:ext cx="9144000" cy="3631096"/>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09600" y="5029200"/>
            <a:ext cx="3469456" cy="11906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562600" y="4876800"/>
            <a:ext cx="2209800" cy="15144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Example 1: Part 1 (using independent samples) (cont.)</a:t>
            </a:r>
            <a:endParaRPr lang="en-US" sz="2800" dirty="0"/>
          </a:p>
        </p:txBody>
      </p:sp>
      <p:sp>
        <p:nvSpPr>
          <p:cNvPr id="3" name="Content Placeholder 2"/>
          <p:cNvSpPr>
            <a:spLocks noGrp="1"/>
          </p:cNvSpPr>
          <p:nvPr>
            <p:ph idx="1"/>
          </p:nvPr>
        </p:nvSpPr>
        <p:spPr>
          <a:xfrm>
            <a:off x="457200" y="1219200"/>
            <a:ext cx="8229600" cy="5257800"/>
          </a:xfrm>
        </p:spPr>
        <p:txBody>
          <a:bodyPr>
            <a:noAutofit/>
          </a:bodyPr>
          <a:lstStyle/>
          <a:p>
            <a:r>
              <a:rPr lang="en-US" sz="2400" dirty="0" smtClean="0"/>
              <a:t>The experiment shows that p-value is 0.1513, indicating there is very little evidence in support of the alternative hypothesis that finance majors receive higher salary offers than marketing majors. </a:t>
            </a:r>
          </a:p>
          <a:p>
            <a:r>
              <a:rPr lang="en-US" sz="2400" dirty="0" smtClean="0"/>
              <a:t>Notice however, there is some indication (albeit vague) that the alternative hypothesis is true. </a:t>
            </a:r>
          </a:p>
          <a:p>
            <a:r>
              <a:rPr lang="en-US" sz="2400" dirty="0" smtClean="0"/>
              <a:t>The difference between the sample means are quite large, $5,201. However, we judge statistical difference not with regards to difference in sample means, but with regards to sample error. </a:t>
            </a:r>
          </a:p>
          <a:p>
            <a:r>
              <a:rPr lang="en-US" sz="2400" dirty="0" smtClean="0"/>
              <a:t>This shows us that although difference between sample means was quite large, the variability of the data measured by the standard error was also large, resulting in smaller statistical difference.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smtClean="0"/>
              <a:t>Example 1: Part 2 (using matched-pair samples)</a:t>
            </a:r>
            <a:endParaRPr lang="en-US" sz="3200" dirty="0"/>
          </a:p>
        </p:txBody>
      </p:sp>
      <p:sp>
        <p:nvSpPr>
          <p:cNvPr id="3" name="Content Placeholder 2"/>
          <p:cNvSpPr>
            <a:spLocks noGrp="1"/>
          </p:cNvSpPr>
          <p:nvPr>
            <p:ph idx="1"/>
          </p:nvPr>
        </p:nvSpPr>
        <p:spPr>
          <a:xfrm>
            <a:off x="457200" y="1066800"/>
            <a:ext cx="8229600" cy="5791200"/>
          </a:xfrm>
        </p:spPr>
        <p:txBody>
          <a:bodyPr>
            <a:normAutofit fontScale="92500" lnSpcReduction="20000"/>
          </a:bodyPr>
          <a:lstStyle/>
          <a:p>
            <a:r>
              <a:rPr lang="en-US" dirty="0" smtClean="0"/>
              <a:t>In order to reduce the variability existing between the sample data, we need to control for any significant determining force. GPA is the major determining force for job offers, for students graduating from both majors. If two students graduate with the same GPA, but one is a finance major and the other is a marketing major, which one is more likely to get a higher-salary job offer? </a:t>
            </a:r>
          </a:p>
          <a:p>
            <a:r>
              <a:rPr lang="en-US" dirty="0" smtClean="0"/>
              <a:t>If we are able to pair students in the sample according to their GPAs, where one member of the pair is a finance major and the other a marketing major, then we can reduce the variability between the two samples caused formerly by not controlling for student grades.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0" y="0"/>
            <a:ext cx="9144000" cy="35814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2286000" y="3657600"/>
            <a:ext cx="4625369" cy="2499946"/>
          </a:xfrm>
          <a:prstGeom prst="rect">
            <a:avLst/>
          </a:prstGeom>
          <a:noFill/>
          <a:ln w="9525">
            <a:noFill/>
            <a:miter lim="800000"/>
            <a:headEnd/>
            <a:tailEnd/>
          </a:ln>
          <a:effectLst/>
        </p:spPr>
      </p:pic>
      <p:pic>
        <p:nvPicPr>
          <p:cNvPr id="2053" name="Picture 5"/>
          <p:cNvPicPr>
            <a:picLocks noGrp="1" noChangeAspect="1" noChangeArrowheads="1"/>
          </p:cNvPicPr>
          <p:nvPr>
            <p:ph idx="1"/>
          </p:nvPr>
        </p:nvPicPr>
        <p:blipFill>
          <a:blip r:embed="rId4"/>
          <a:srcRect/>
          <a:stretch>
            <a:fillRect/>
          </a:stretch>
        </p:blipFill>
        <p:spPr bwMode="auto">
          <a:xfrm>
            <a:off x="2362200" y="6200102"/>
            <a:ext cx="4267200" cy="6578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Example 1: Part 2 (using matched-pair samples)</a:t>
            </a:r>
            <a:endParaRPr lang="en-US" sz="3200" dirty="0"/>
          </a:p>
        </p:txBody>
      </p:sp>
      <p:sp>
        <p:nvSpPr>
          <p:cNvPr id="3" name="Content Placeholder 2"/>
          <p:cNvSpPr>
            <a:spLocks noGrp="1"/>
          </p:cNvSpPr>
          <p:nvPr>
            <p:ph idx="1"/>
          </p:nvPr>
        </p:nvSpPr>
        <p:spPr>
          <a:xfrm>
            <a:off x="457200" y="1143000"/>
            <a:ext cx="8229600" cy="5715000"/>
          </a:xfrm>
        </p:spPr>
        <p:txBody>
          <a:bodyPr/>
          <a:lstStyle/>
          <a:p>
            <a:r>
              <a:rPr lang="en-US" dirty="0" smtClean="0"/>
              <a:t>To conduct the matched pairs experiment, we need to calculate the difference in means.</a:t>
            </a:r>
          </a:p>
          <a:p>
            <a:endParaRPr lang="en-US" dirty="0"/>
          </a:p>
          <a:p>
            <a:endParaRPr lang="en-US" dirty="0" smtClean="0"/>
          </a:p>
          <a:p>
            <a:endParaRPr lang="en-US" dirty="0"/>
          </a:p>
          <a:p>
            <a:endParaRPr lang="en-US" dirty="0" smtClean="0"/>
          </a:p>
          <a:p>
            <a:r>
              <a:rPr lang="en-US" dirty="0" smtClean="0"/>
              <a:t>This now makes the parameter of interest the “</a:t>
            </a:r>
            <a:r>
              <a:rPr lang="en-US" b="1" dirty="0" smtClean="0"/>
              <a:t>mean of population differences</a:t>
            </a:r>
            <a:r>
              <a:rPr lang="en-US" dirty="0" smtClean="0"/>
              <a:t>” (</a:t>
            </a:r>
            <a:r>
              <a:rPr lang="el-GR" dirty="0" smtClean="0"/>
              <a:t>μ</a:t>
            </a:r>
            <a:r>
              <a:rPr lang="en-US" sz="1600" dirty="0" smtClean="0"/>
              <a:t>D</a:t>
            </a:r>
            <a:r>
              <a:rPr lang="en-US" dirty="0" smtClean="0"/>
              <a:t>)</a:t>
            </a:r>
            <a:endParaRPr lang="en-US" dirty="0"/>
          </a:p>
          <a:p>
            <a:endParaRPr lang="en-US" dirty="0" smtClean="0"/>
          </a:p>
          <a:p>
            <a:endParaRPr lang="en-US" dirty="0"/>
          </a:p>
        </p:txBody>
      </p:sp>
      <p:pic>
        <p:nvPicPr>
          <p:cNvPr id="3074" name="Picture 2"/>
          <p:cNvPicPr>
            <a:picLocks noChangeAspect="1" noChangeArrowheads="1"/>
          </p:cNvPicPr>
          <p:nvPr/>
        </p:nvPicPr>
        <p:blipFill>
          <a:blip r:embed="rId2"/>
          <a:srcRect/>
          <a:stretch>
            <a:fillRect/>
          </a:stretch>
        </p:blipFill>
        <p:spPr bwMode="auto">
          <a:xfrm>
            <a:off x="1447800" y="2209800"/>
            <a:ext cx="6143625" cy="15906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524000" y="3886200"/>
            <a:ext cx="5686425" cy="59055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3733800" y="5562600"/>
            <a:ext cx="1752600" cy="104775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smtClean="0"/>
              <a:t>Independent Sample vs. Matched Pair</a:t>
            </a:r>
            <a:endParaRPr lang="en-US" sz="3200" dirty="0"/>
          </a:p>
        </p:txBody>
      </p:sp>
      <p:sp>
        <p:nvSpPr>
          <p:cNvPr id="3" name="Content Placeholder 2"/>
          <p:cNvSpPr>
            <a:spLocks noGrp="1"/>
          </p:cNvSpPr>
          <p:nvPr>
            <p:ph idx="1"/>
          </p:nvPr>
        </p:nvSpPr>
        <p:spPr>
          <a:xfrm>
            <a:off x="457200" y="1066800"/>
            <a:ext cx="8229600" cy="5562600"/>
          </a:xfrm>
        </p:spPr>
        <p:txBody>
          <a:bodyPr>
            <a:normAutofit fontScale="85000" lnSpcReduction="20000"/>
          </a:bodyPr>
          <a:lstStyle/>
          <a:p>
            <a:pPr marL="514350" indent="-514350">
              <a:buFont typeface="+mj-lt"/>
              <a:buAutoNum type="arabicPeriod"/>
            </a:pPr>
            <a:r>
              <a:rPr lang="en-US" dirty="0" smtClean="0"/>
              <a:t>Matched pairs experiment is a good options to use when we want to reduce variation in the data.</a:t>
            </a:r>
          </a:p>
          <a:p>
            <a:pPr marL="514350" indent="-514350"/>
            <a:r>
              <a:rPr lang="en-US" dirty="0" smtClean="0"/>
              <a:t>Independent samples standard error = 4991</a:t>
            </a:r>
          </a:p>
          <a:p>
            <a:pPr marL="514350" indent="-514350"/>
            <a:r>
              <a:rPr lang="en-US" dirty="0" smtClean="0"/>
              <a:t>Matched pairs standard error = 1329</a:t>
            </a:r>
          </a:p>
          <a:p>
            <a:pPr marL="514350" indent="-514350">
              <a:buFont typeface="+mj-lt"/>
              <a:buAutoNum type="arabicPeriod" startAt="2"/>
            </a:pPr>
            <a:r>
              <a:rPr lang="en-US" dirty="0" smtClean="0"/>
              <a:t>Matched pairs will not always necessarily produce a large test statistic (making it more prone to rejection). </a:t>
            </a:r>
          </a:p>
          <a:p>
            <a:pPr marL="514350" indent="-514350">
              <a:buFont typeface="+mj-lt"/>
              <a:buAutoNum type="arabicPeriod" startAt="2"/>
            </a:pPr>
            <a:r>
              <a:rPr lang="en-US" dirty="0" smtClean="0"/>
              <a:t>Using matched pairs inappropriately may actually make it less likely to reject the null hypothesis because the degrees of freedom under matched pairs (24) is nearly as half as the independent samples (48). With a smaller degrees of freedom, the test statistic yields a larger p-value. </a:t>
            </a:r>
          </a:p>
          <a:p>
            <a:pPr marL="514350" indent="-514350">
              <a:buFont typeface="+mj-lt"/>
              <a:buAutoNum type="arabicPeriod" startAt="2"/>
            </a:pPr>
            <a:r>
              <a:rPr lang="en-US" dirty="0" smtClean="0"/>
              <a:t>The “mean of population differences”(</a:t>
            </a:r>
            <a:r>
              <a:rPr lang="el-GR" dirty="0" smtClean="0"/>
              <a:t>μ</a:t>
            </a:r>
            <a:r>
              <a:rPr lang="en-US" sz="1600" dirty="0" smtClean="0"/>
              <a:t>D</a:t>
            </a:r>
            <a:r>
              <a:rPr lang="en-US" dirty="0" smtClean="0"/>
              <a:t>) depends on the normality of differences. This again can be checked by charting a histogram of differences.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609</Words>
  <Application>Microsoft Office PowerPoint</Application>
  <PresentationFormat>On-screen Show (4:3)</PresentationFormat>
  <Paragraphs>32</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Chapter 13: Inferences about Comparing Two Populations </vt:lpstr>
      <vt:lpstr>Matched pairs experiment (non-independent samples)</vt:lpstr>
      <vt:lpstr>Example 1: Part 1 (using independent samples)</vt:lpstr>
      <vt:lpstr>Example 1: Part 1 (using independent samples) (cont.)</vt:lpstr>
      <vt:lpstr>Example 1: Part 2 (using matched-pair samples)</vt:lpstr>
      <vt:lpstr>PowerPoint Presentation</vt:lpstr>
      <vt:lpstr>Example 1: Part 2 (using matched-pair samples)</vt:lpstr>
      <vt:lpstr>Independent Sample vs. Matched Pair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Inferences about Comparing Two Populations Lecture 8c</dc:title>
  <dc:creator>Naveen Abedin</dc:creator>
  <cp:lastModifiedBy>HP</cp:lastModifiedBy>
  <cp:revision>62</cp:revision>
  <dcterms:created xsi:type="dcterms:W3CDTF">2015-11-12T07:03:11Z</dcterms:created>
  <dcterms:modified xsi:type="dcterms:W3CDTF">2017-03-22T04:32:00Z</dcterms:modified>
</cp:coreProperties>
</file>