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56" r:id="rId2"/>
    <p:sldId id="264" r:id="rId3"/>
    <p:sldId id="265" r:id="rId4"/>
    <p:sldId id="266" r:id="rId5"/>
    <p:sldId id="267" r:id="rId6"/>
    <p:sldId id="268" r:id="rId7"/>
    <p:sldId id="269" r:id="rId8"/>
    <p:sldId id="270" r:id="rId9"/>
    <p:sldId id="271" r:id="rId10"/>
    <p:sldId id="272" r:id="rId11"/>
    <p:sldId id="257" r:id="rId12"/>
    <p:sldId id="258" r:id="rId13"/>
    <p:sldId id="259" r:id="rId14"/>
    <p:sldId id="260" r:id="rId15"/>
    <p:sldId id="261" r:id="rId16"/>
    <p:sldId id="26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2" r:id="rId36"/>
    <p:sldId id="293" r:id="rId37"/>
    <p:sldId id="294" r:id="rId38"/>
    <p:sldId id="295" r:id="rId39"/>
    <p:sldId id="296" r:id="rId40"/>
    <p:sldId id="297" r:id="rId41"/>
    <p:sldId id="298" r:id="rId4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6AB6E4E6-85A4-4868-BA3A-2C919AFBC6DC}" type="datetimeFigureOut">
              <a:rPr lang="en-US" smtClean="0"/>
              <a:pPr/>
              <a:t>7/10/2017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04F7AA19-DCDB-465C-8511-3E8B8DA32815}" type="slidenum">
              <a:rPr lang="en-US" smtClean="0"/>
              <a:pPr/>
              <a:t>‹#›</a:t>
            </a:fld>
            <a:endParaRPr lang="en-US"/>
          </a:p>
        </p:txBody>
      </p:sp>
    </p:spTree>
    <p:extLst>
      <p:ext uri="{BB962C8B-B14F-4D97-AF65-F5344CB8AC3E}">
        <p14:creationId xmlns:p14="http://schemas.microsoft.com/office/powerpoint/2010/main" val="19709450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EF227-635D-4E5C-A4A9-5CA318EA87A6}"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EF227-635D-4E5C-A4A9-5CA318EA87A6}"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EF227-635D-4E5C-A4A9-5CA318EA87A6}"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EF227-635D-4E5C-A4A9-5CA318EA87A6}"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EF227-635D-4E5C-A4A9-5CA318EA87A6}"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EF227-635D-4E5C-A4A9-5CA318EA87A6}"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EF227-635D-4E5C-A4A9-5CA318EA87A6}" type="datetimeFigureOut">
              <a:rPr lang="en-US" smtClean="0"/>
              <a:pPr/>
              <a:t>7/10/2017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EF227-635D-4E5C-A4A9-5CA318EA87A6}" type="datetimeFigureOut">
              <a:rPr lang="en-US" smtClean="0"/>
              <a:pPr/>
              <a:t>7/10/2017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EF227-635D-4E5C-A4A9-5CA318EA87A6}" type="datetimeFigureOut">
              <a:rPr lang="en-US" smtClean="0"/>
              <a:pPr/>
              <a:t>7/10/2017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EF227-635D-4E5C-A4A9-5CA318EA87A6}"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EF227-635D-4E5C-A4A9-5CA318EA87A6}"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76680-B8C2-4292-A560-09A7AF1739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EF227-635D-4E5C-A4A9-5CA318EA87A6}" type="datetimeFigureOut">
              <a:rPr lang="en-US" smtClean="0"/>
              <a:pPr/>
              <a:t>7/10/2017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76680-B8C2-4292-A560-09A7AF1739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7.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1.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5.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Chapter 12: Inference about a Population</a:t>
            </a:r>
            <a:br>
              <a:rPr lang="en-US" sz="3200" dirty="0" smtClean="0"/>
            </a:br>
            <a:r>
              <a:rPr lang="en-US" sz="3200" dirty="0" smtClean="0"/>
              <a:t>Lecture </a:t>
            </a:r>
            <a:r>
              <a:rPr lang="en-US" sz="3200" dirty="0" smtClean="0"/>
              <a:t>6b </a:t>
            </a:r>
            <a:endParaRPr lang="en-US" sz="3200" dirty="0"/>
          </a:p>
        </p:txBody>
      </p:sp>
      <p:sp>
        <p:nvSpPr>
          <p:cNvPr id="3" name="Subtitle 2"/>
          <p:cNvSpPr>
            <a:spLocks noGrp="1"/>
          </p:cNvSpPr>
          <p:nvPr>
            <p:ph type="subTitle" idx="1"/>
          </p:nvPr>
        </p:nvSpPr>
        <p:spPr/>
        <p:txBody>
          <a:bodyPr/>
          <a:lstStyle/>
          <a:p>
            <a:r>
              <a:rPr lang="en-US" dirty="0" smtClean="0"/>
              <a:t>Instructor: Naveen Abedin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3200" smtClean="0">
                <a:ea typeface="ＭＳ Ｐゴシック" panose="020B0600070205080204" pitchFamily="34" charset="-128"/>
              </a:rPr>
              <a:t>Figure 11.3</a:t>
            </a:r>
          </a:p>
        </p:txBody>
      </p:sp>
      <p:sp>
        <p:nvSpPr>
          <p:cNvPr id="13315" name="Text Box 12"/>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13316"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25675"/>
            <a:ext cx="53340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925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Inferences about Population Variance</a:t>
            </a:r>
            <a:endParaRPr lang="en-US" dirty="0"/>
          </a:p>
        </p:txBody>
      </p:sp>
      <p:sp>
        <p:nvSpPr>
          <p:cNvPr id="3" name="Content Placeholder 2"/>
          <p:cNvSpPr>
            <a:spLocks noGrp="1"/>
          </p:cNvSpPr>
          <p:nvPr>
            <p:ph idx="1"/>
          </p:nvPr>
        </p:nvSpPr>
        <p:spPr>
          <a:xfrm>
            <a:off x="457200" y="685800"/>
            <a:ext cx="8229600" cy="5943600"/>
          </a:xfrm>
        </p:spPr>
        <p:txBody>
          <a:bodyPr>
            <a:noAutofit/>
          </a:bodyPr>
          <a:lstStyle/>
          <a:p>
            <a:r>
              <a:rPr lang="en-US" sz="2290" dirty="0" smtClean="0"/>
              <a:t>Population mean measures the population’s centrality, while population variance measures the variability that exists in the population. </a:t>
            </a:r>
          </a:p>
          <a:p>
            <a:r>
              <a:rPr lang="en-US" sz="2290" dirty="0" smtClean="0"/>
              <a:t>If we are interested in investigating the variability in population, we have to investigate </a:t>
            </a:r>
          </a:p>
          <a:p>
            <a:r>
              <a:rPr lang="en-US" sz="2290" dirty="0" smtClean="0"/>
              <a:t>As in most real world cases, the population variance is unknown. This means we need to estimate this value from sample variance. </a:t>
            </a:r>
          </a:p>
          <a:p>
            <a:r>
              <a:rPr lang="en-US" sz="2290" dirty="0" smtClean="0"/>
              <a:t>Variance is associated with the words variability, risk, consistency</a:t>
            </a:r>
          </a:p>
          <a:p>
            <a:r>
              <a:rPr lang="en-US" sz="2290" dirty="0" smtClean="0"/>
              <a:t>Variance is a measure of risk, and it is favorable to keep this value small</a:t>
            </a:r>
          </a:p>
          <a:p>
            <a:r>
              <a:rPr lang="en-US" sz="2290" dirty="0" smtClean="0"/>
              <a:t>Variance is also important to check for consistency, e.g. consistency of product quality can be ensured through consistency in the production process. So if the production process has a low variance then we can ensure quality is consistent. </a:t>
            </a: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57600" y="2209800"/>
            <a:ext cx="304800" cy="383177"/>
          </a:xfrm>
          <a:prstGeom prst="rect">
            <a:avLst/>
          </a:prstGeom>
          <a:noFill/>
        </p:spPr>
      </p:pic>
      <p:sp>
        <p:nvSpPr>
          <p:cNvPr id="1027"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200" dirty="0" smtClean="0"/>
              <a:t>Inferences about Population Variance (cont.)</a:t>
            </a:r>
            <a:endParaRPr lang="en-US" sz="3200" dirty="0"/>
          </a:p>
        </p:txBody>
      </p:sp>
      <p:sp>
        <p:nvSpPr>
          <p:cNvPr id="3" name="Content Placeholder 2"/>
          <p:cNvSpPr>
            <a:spLocks noGrp="1"/>
          </p:cNvSpPr>
          <p:nvPr>
            <p:ph idx="1"/>
          </p:nvPr>
        </p:nvSpPr>
        <p:spPr>
          <a:xfrm>
            <a:off x="457200" y="1143000"/>
            <a:ext cx="8229600" cy="5334000"/>
          </a:xfrm>
        </p:spPr>
        <p:txBody>
          <a:bodyPr>
            <a:normAutofit/>
          </a:bodyPr>
          <a:lstStyle/>
          <a:p>
            <a:r>
              <a:rPr lang="en-US" sz="2800" dirty="0" smtClean="0"/>
              <a:t>    sample variance is considered as the best estimator of population variance        because the sample variance is an unbiased and consistent estimator of population variance. </a:t>
            </a:r>
          </a:p>
          <a:p>
            <a:r>
              <a:rPr lang="en-US" sz="2800" dirty="0" smtClean="0"/>
              <a:t>The chi-squared statistic can be used to make estimations about the population variance, at n – 1 degrees of freedom </a:t>
            </a:r>
            <a:endParaRPr lang="en-US" sz="2800" dirty="0"/>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2000" y="1219200"/>
            <a:ext cx="348961" cy="495300"/>
          </a:xfrm>
          <a:prstGeom prst="rect">
            <a:avLst/>
          </a:prstGeom>
          <a:noFill/>
        </p:spPr>
      </p:pic>
      <p:sp>
        <p:nvSpPr>
          <p:cNvPr id="15363"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638800" y="1600200"/>
            <a:ext cx="454602" cy="571500"/>
          </a:xfrm>
          <a:prstGeom prst="rect">
            <a:avLst/>
          </a:prstGeom>
          <a:noFill/>
        </p:spPr>
      </p:pic>
      <p:sp>
        <p:nvSpPr>
          <p:cNvPr id="15366" name="Rectangle 6"/>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5368" name="Picture 8"/>
          <p:cNvPicPr>
            <a:picLocks noChangeAspect="1" noChangeArrowheads="1"/>
          </p:cNvPicPr>
          <p:nvPr/>
        </p:nvPicPr>
        <p:blipFill>
          <a:blip r:embed="rId4"/>
          <a:srcRect/>
          <a:stretch>
            <a:fillRect/>
          </a:stretch>
        </p:blipFill>
        <p:spPr bwMode="auto">
          <a:xfrm>
            <a:off x="2743200" y="4419600"/>
            <a:ext cx="3285797" cy="169401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Inferences about Population Variance (cont.)</a:t>
            </a:r>
            <a:endParaRPr lang="en-US" sz="3200" dirty="0"/>
          </a:p>
        </p:txBody>
      </p:sp>
      <p:sp>
        <p:nvSpPr>
          <p:cNvPr id="3" name="Content Placeholder 2"/>
          <p:cNvSpPr>
            <a:spLocks noGrp="1"/>
          </p:cNvSpPr>
          <p:nvPr>
            <p:ph idx="1"/>
          </p:nvPr>
        </p:nvSpPr>
        <p:spPr>
          <a:xfrm>
            <a:off x="457200" y="1143000"/>
            <a:ext cx="8229600" cy="4983163"/>
          </a:xfrm>
        </p:spPr>
        <p:txBody>
          <a:bodyPr/>
          <a:lstStyle/>
          <a:p>
            <a:r>
              <a:rPr lang="en-US" dirty="0" smtClean="0"/>
              <a:t>Confidence interval of chi-squared statistic:</a:t>
            </a:r>
          </a:p>
          <a:p>
            <a:endParaRPr lang="en-US" dirty="0"/>
          </a:p>
          <a:p>
            <a:endParaRPr lang="en-US" dirty="0"/>
          </a:p>
        </p:txBody>
      </p:sp>
      <p:pic>
        <p:nvPicPr>
          <p:cNvPr id="16389" name="Picture 5"/>
          <p:cNvPicPr>
            <a:picLocks noChangeAspect="1" noChangeArrowheads="1"/>
          </p:cNvPicPr>
          <p:nvPr/>
        </p:nvPicPr>
        <p:blipFill>
          <a:blip r:embed="rId2"/>
          <a:srcRect/>
          <a:stretch>
            <a:fillRect/>
          </a:stretch>
        </p:blipFill>
        <p:spPr bwMode="auto">
          <a:xfrm>
            <a:off x="1143000" y="3200400"/>
            <a:ext cx="6858000" cy="3171825"/>
          </a:xfrm>
          <a:prstGeom prst="rect">
            <a:avLst/>
          </a:prstGeom>
          <a:noFill/>
          <a:ln w="9525">
            <a:noFill/>
            <a:miter lim="800000"/>
            <a:headEnd/>
            <a:tailEnd/>
          </a:ln>
          <a:effectLst/>
        </p:spPr>
      </p:pic>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1828800"/>
            <a:ext cx="5791200" cy="114814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Example 2</a:t>
            </a:r>
            <a:endParaRPr lang="en-US" sz="3200" dirty="0"/>
          </a:p>
        </p:txBody>
      </p:sp>
      <p:pic>
        <p:nvPicPr>
          <p:cNvPr id="17410" name="Picture 2"/>
          <p:cNvPicPr>
            <a:picLocks noGrp="1" noChangeAspect="1" noChangeArrowheads="1"/>
          </p:cNvPicPr>
          <p:nvPr>
            <p:ph idx="1"/>
          </p:nvPr>
        </p:nvPicPr>
        <p:blipFill>
          <a:blip r:embed="rId2"/>
          <a:srcRect/>
          <a:stretch>
            <a:fillRect/>
          </a:stretch>
        </p:blipFill>
        <p:spPr bwMode="auto">
          <a:xfrm>
            <a:off x="0" y="914400"/>
            <a:ext cx="9340007" cy="55348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Inferences about Population Variance (cont.)</a:t>
            </a:r>
            <a:endParaRPr lang="en-US" sz="3200" dirty="0"/>
          </a:p>
        </p:txBody>
      </p:sp>
      <p:pic>
        <p:nvPicPr>
          <p:cNvPr id="1026" name="Picture 2"/>
          <p:cNvPicPr>
            <a:picLocks noGrp="1" noChangeAspect="1" noChangeArrowheads="1"/>
          </p:cNvPicPr>
          <p:nvPr>
            <p:ph idx="1"/>
          </p:nvPr>
        </p:nvPicPr>
        <p:blipFill>
          <a:blip r:embed="rId2"/>
          <a:srcRect/>
          <a:stretch>
            <a:fillRect/>
          </a:stretch>
        </p:blipFill>
        <p:spPr bwMode="auto">
          <a:xfrm>
            <a:off x="355402" y="2057400"/>
            <a:ext cx="8788598" cy="14478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smtClean="0"/>
              <a:t>You have taken a random sample of 25 boxes of Brand A cereal, and hypothesized that the standard deviation has changed from the previously published level of 15 grams. The standard deviation of your sample is 17.7. Test your theory at 5% level </a:t>
            </a:r>
            <a:r>
              <a:rPr lang="en-US" smtClean="0"/>
              <a:t>of significance.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a:t>
            </a:r>
          </a:p>
        </p:txBody>
      </p:sp>
      <p:sp>
        <p:nvSpPr>
          <p:cNvPr id="52227" name="Rectangle 3"/>
          <p:cNvSpPr>
            <a:spLocks noGrp="1" noChangeArrowheads="1"/>
          </p:cNvSpPr>
          <p:nvPr>
            <p:ph type="body" idx="1"/>
          </p:nvPr>
        </p:nvSpPr>
        <p:spPr>
          <a:xfrm>
            <a:off x="381000" y="1524000"/>
            <a:ext cx="8345488" cy="1752600"/>
          </a:xfrm>
        </p:spPr>
        <p:txBody>
          <a:bodyPr/>
          <a:lstStyle/>
          <a:p>
            <a:pPr eaLnBrk="1" hangingPunct="1">
              <a:buFont typeface="Wingdings" panose="05000000000000000000" pitchFamily="2" charset="2"/>
              <a:buChar char=" "/>
            </a:pPr>
            <a:r>
              <a:rPr lang="en-US" altLang="en-US" sz="2400" smtClean="0">
                <a:ea typeface="ＭＳ Ｐゴシック" panose="020B0600070205080204" pitchFamily="34" charset="-128"/>
              </a:rPr>
              <a:t>In a July 23, 2009, Harris Interactive Poll, 1015 advertisers were asked about their opinions of Twitter.  The percentage distribution of their responses is shown in the following table.</a:t>
            </a:r>
          </a:p>
        </p:txBody>
      </p:sp>
      <p:sp>
        <p:nvSpPr>
          <p:cNvPr id="52228"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52229" name="Picture 6" descr="tableun_11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352800"/>
            <a:ext cx="80772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79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a:t>
            </a:r>
          </a:p>
        </p:txBody>
      </p:sp>
      <p:sp>
        <p:nvSpPr>
          <p:cNvPr id="53251" name="Rectangle 3"/>
          <p:cNvSpPr>
            <a:spLocks noGrp="1" noChangeArrowheads="1"/>
          </p:cNvSpPr>
          <p:nvPr>
            <p:ph type="body" idx="1"/>
          </p:nvPr>
        </p:nvSpPr>
        <p:spPr>
          <a:xfrm>
            <a:off x="457200" y="1600200"/>
            <a:ext cx="8269288" cy="2133600"/>
          </a:xfrm>
        </p:spPr>
        <p:txBody>
          <a:bodyPr/>
          <a:lstStyle/>
          <a:p>
            <a:pPr eaLnBrk="1" hangingPunct="1">
              <a:lnSpc>
                <a:spcPct val="90000"/>
              </a:lnSpc>
              <a:buFont typeface="Wingdings" panose="05000000000000000000" pitchFamily="2" charset="2"/>
              <a:buNone/>
            </a:pPr>
            <a:r>
              <a:rPr lang="en-US" altLang="en-US" sz="2400" smtClean="0">
                <a:ea typeface="ＭＳ Ｐゴシック" panose="020B0600070205080204" pitchFamily="34" charset="-128"/>
              </a:rPr>
              <a:t>   Assume that these percentage hold true for the 2009 population of advertisers.  Recently 800 randomly selected advertisers were asked the same question.  The following table lists the number of advertisers in this sample who gave each response.</a:t>
            </a:r>
          </a:p>
        </p:txBody>
      </p:sp>
      <p:sp>
        <p:nvSpPr>
          <p:cNvPr id="53252"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53253" name="Picture 7" descr="tableun_11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0"/>
            <a:ext cx="78486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3854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a:t>
            </a:r>
          </a:p>
        </p:txBody>
      </p:sp>
      <p:sp>
        <p:nvSpPr>
          <p:cNvPr id="54275" name="Rectangle 3"/>
          <p:cNvSpPr>
            <a:spLocks noGrp="1" noChangeArrowheads="1"/>
          </p:cNvSpPr>
          <p:nvPr>
            <p:ph type="body" idx="1"/>
          </p:nvPr>
        </p:nvSpPr>
        <p:spPr>
          <a:xfrm>
            <a:off x="457200" y="1600200"/>
            <a:ext cx="8269288" cy="2133600"/>
          </a:xfrm>
        </p:spPr>
        <p:txBody>
          <a:bodyPr/>
          <a:lstStyle/>
          <a:p>
            <a:pPr eaLnBrk="1" hangingPunct="1">
              <a:lnSpc>
                <a:spcPct val="90000"/>
              </a:lnSpc>
              <a:buFont typeface="Wingdings" panose="05000000000000000000" pitchFamily="2" charset="2"/>
              <a:buNone/>
            </a:pPr>
            <a:r>
              <a:rPr lang="en-US" altLang="en-US" sz="2400" smtClean="0">
                <a:ea typeface="ＭＳ Ｐゴシック" panose="020B0600070205080204" pitchFamily="34" charset="-128"/>
              </a:rPr>
              <a:t>   Test at the 2.5% level of significance whether the current distribution of opinions is different from that for 2009.</a:t>
            </a:r>
          </a:p>
        </p:txBody>
      </p:sp>
      <p:sp>
        <p:nvSpPr>
          <p:cNvPr id="54276"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149995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200" smtClean="0">
                <a:ea typeface="ＭＳ Ｐゴシック" panose="020B0600070205080204" pitchFamily="34" charset="-128"/>
              </a:rPr>
              <a:t>THE CHI-SQUARE DISTRIBUTION</a:t>
            </a:r>
          </a:p>
        </p:txBody>
      </p:sp>
      <p:sp>
        <p:nvSpPr>
          <p:cNvPr id="5123" name="Rectangle 3"/>
          <p:cNvSpPr>
            <a:spLocks noGrp="1" noChangeArrowheads="1"/>
          </p:cNvSpPr>
          <p:nvPr>
            <p:ph type="body" idx="1"/>
          </p:nvPr>
        </p:nvSpPr>
        <p:spPr>
          <a:xfrm>
            <a:off x="381000" y="1752600"/>
            <a:ext cx="8497888" cy="4114800"/>
          </a:xfrm>
        </p:spPr>
        <p:txBody>
          <a:bodyPr/>
          <a:lstStyle/>
          <a:p>
            <a:pPr eaLnBrk="1" hangingPunct="1">
              <a:lnSpc>
                <a:spcPct val="90000"/>
              </a:lnSpc>
              <a:buFont typeface="Wingdings" panose="05000000000000000000" pitchFamily="2" charset="2"/>
              <a:buChar char=" "/>
            </a:pPr>
            <a:r>
              <a:rPr lang="en-US" altLang="en-US" sz="2400" smtClean="0">
                <a:solidFill>
                  <a:schemeClr val="folHlink"/>
                </a:solidFill>
                <a:ea typeface="ＭＳ Ｐゴシック" panose="020B0600070205080204" pitchFamily="34" charset="-128"/>
              </a:rPr>
              <a:t>Definition</a:t>
            </a:r>
          </a:p>
          <a:p>
            <a:pPr eaLnBrk="1" hangingPunct="1">
              <a:lnSpc>
                <a:spcPct val="90000"/>
              </a:lnSpc>
              <a:buFont typeface="Wingdings" panose="05000000000000000000" pitchFamily="2" charset="2"/>
              <a:buChar char=" "/>
            </a:pPr>
            <a:r>
              <a:rPr lang="en-GB" altLang="en-US" sz="2400" smtClean="0">
                <a:ea typeface="ＭＳ Ｐゴシック" panose="020B0600070205080204" pitchFamily="34" charset="-128"/>
              </a:rPr>
              <a:t> The </a:t>
            </a:r>
            <a:r>
              <a:rPr lang="en-GB" altLang="en-US" sz="2400" b="1" i="1" u="sng" smtClean="0">
                <a:solidFill>
                  <a:schemeClr val="hlink"/>
                </a:solidFill>
                <a:ea typeface="ＭＳ Ｐゴシック" panose="020B0600070205080204" pitchFamily="34" charset="-128"/>
              </a:rPr>
              <a:t>chi-square distribution</a:t>
            </a:r>
            <a:r>
              <a:rPr lang="en-GB" altLang="en-US" sz="2400" smtClean="0">
                <a:ea typeface="ＭＳ Ｐゴシック" panose="020B0600070205080204" pitchFamily="34" charset="-128"/>
              </a:rPr>
              <a:t> has only one parameter called the degrees of freedom.  The shape of a chi-squared distribution curve is skewed to the right for small </a:t>
            </a:r>
            <a:r>
              <a:rPr lang="en-GB" altLang="en-US" sz="2400" i="1" smtClean="0">
                <a:ea typeface="ＭＳ Ｐゴシック" panose="020B0600070205080204" pitchFamily="34" charset="-128"/>
              </a:rPr>
              <a:t>df</a:t>
            </a:r>
            <a:r>
              <a:rPr lang="en-GB" altLang="en-US" sz="2400" smtClean="0">
                <a:ea typeface="ＭＳ Ｐゴシック" panose="020B0600070205080204" pitchFamily="34" charset="-128"/>
              </a:rPr>
              <a:t> and becomes symmetric for large </a:t>
            </a:r>
            <a:r>
              <a:rPr lang="en-GB" altLang="en-US" sz="2400" i="1" smtClean="0">
                <a:ea typeface="ＭＳ Ｐゴシック" panose="020B0600070205080204" pitchFamily="34" charset="-128"/>
              </a:rPr>
              <a:t>df</a:t>
            </a:r>
            <a:r>
              <a:rPr lang="en-GB" altLang="en-US" sz="2400" smtClean="0">
                <a:ea typeface="ＭＳ Ｐゴシック" panose="020B0600070205080204" pitchFamily="34" charset="-128"/>
              </a:rPr>
              <a:t>.  The entire chi-square distribution curve lies to the right of the vertical axis.  The chi-square distribution assumes nonnegative values only, and these are denoted by the symbol </a:t>
            </a:r>
            <a:r>
              <a:rPr lang="el-GR" altLang="en-US" i="1"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sz="2400" baseline="30000" smtClean="0">
                <a:ea typeface="ＭＳ Ｐゴシック" panose="020B0600070205080204" pitchFamily="34" charset="-128"/>
              </a:rPr>
              <a:t>2</a:t>
            </a:r>
            <a:r>
              <a:rPr lang="en-GB" altLang="en-US" sz="2400" smtClean="0">
                <a:ea typeface="ＭＳ Ｐゴシック" panose="020B0600070205080204" pitchFamily="34" charset="-128"/>
              </a:rPr>
              <a:t> (read as “chi-square”).</a:t>
            </a:r>
            <a:endParaRPr lang="en-US" altLang="en-US" sz="2400" smtClean="0">
              <a:ea typeface="ＭＳ Ｐゴシック" panose="020B0600070205080204" pitchFamily="34" charset="-128"/>
            </a:endParaRPr>
          </a:p>
        </p:txBody>
      </p:sp>
      <p:sp>
        <p:nvSpPr>
          <p:cNvPr id="5124"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503740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 Solution</a:t>
            </a:r>
          </a:p>
        </p:txBody>
      </p:sp>
      <p:sp>
        <p:nvSpPr>
          <p:cNvPr id="55299" name="Rectangle 3"/>
          <p:cNvSpPr>
            <a:spLocks noGrp="1" noChangeArrowheads="1"/>
          </p:cNvSpPr>
          <p:nvPr>
            <p:ph type="body" idx="1"/>
          </p:nvPr>
        </p:nvSpPr>
        <p:spPr>
          <a:xfrm>
            <a:off x="533400" y="1752600"/>
            <a:ext cx="8421688" cy="4379913"/>
          </a:xfrm>
        </p:spPr>
        <p:txBody>
          <a:bodyPr/>
          <a:lstStyle/>
          <a:p>
            <a:pPr eaLnBrk="1" hangingPunct="1"/>
            <a:r>
              <a:rPr lang="en-US" altLang="en-US" smtClean="0">
                <a:ea typeface="ＭＳ Ｐゴシック" panose="020B0600070205080204" pitchFamily="34" charset="-128"/>
              </a:rPr>
              <a:t>Step 1:</a:t>
            </a:r>
          </a:p>
          <a:p>
            <a:pPr eaLnBrk="1" hangingPunct="1"/>
            <a:r>
              <a:rPr lang="en-US" altLang="en-US" i="1" smtClean="0">
                <a:ea typeface="ＭＳ Ｐゴシック" panose="020B0600070205080204" pitchFamily="34" charset="-128"/>
              </a:rPr>
              <a:t>H</a:t>
            </a:r>
            <a:r>
              <a:rPr lang="en-US" altLang="en-US" baseline="-25000" smtClean="0">
                <a:ea typeface="ＭＳ Ｐゴシック" panose="020B0600070205080204" pitchFamily="34" charset="-128"/>
              </a:rPr>
              <a:t>0</a:t>
            </a:r>
            <a:r>
              <a:rPr lang="en-US" altLang="en-US" smtClean="0">
                <a:ea typeface="ＭＳ Ｐゴシック" panose="020B0600070205080204" pitchFamily="34" charset="-128"/>
              </a:rPr>
              <a:t> : The current percentage distribution of opinions is the same as for 2009.</a:t>
            </a:r>
          </a:p>
          <a:p>
            <a:pPr eaLnBrk="1" hangingPunct="1"/>
            <a:r>
              <a:rPr lang="en-US" altLang="en-US" i="1" smtClean="0">
                <a:ea typeface="ＭＳ Ｐゴシック" panose="020B0600070205080204" pitchFamily="34" charset="-128"/>
              </a:rPr>
              <a:t>H</a:t>
            </a:r>
            <a:r>
              <a:rPr lang="en-US" altLang="en-US" baseline="-25000" smtClean="0">
                <a:ea typeface="ＭＳ Ｐゴシック" panose="020B0600070205080204" pitchFamily="34" charset="-128"/>
              </a:rPr>
              <a:t>1</a:t>
            </a:r>
            <a:r>
              <a:rPr lang="en-US" altLang="en-US" smtClean="0">
                <a:ea typeface="ＭＳ Ｐゴシック" panose="020B0600070205080204" pitchFamily="34" charset="-128"/>
              </a:rPr>
              <a:t> : The current percentage distribution of opinions is different from that for 2009.</a:t>
            </a:r>
          </a:p>
          <a:p>
            <a:pPr eaLnBrk="1" hangingPunct="1"/>
            <a:endParaRPr lang="en-US" altLang="en-US" smtClean="0">
              <a:ea typeface="ＭＳ Ｐゴシック" panose="020B0600070205080204" pitchFamily="34" charset="-128"/>
            </a:endParaRPr>
          </a:p>
          <a:p>
            <a:pPr eaLnBrk="1" hangingPunct="1"/>
            <a:endParaRPr lang="en-US" altLang="en-US" smtClean="0">
              <a:ea typeface="ＭＳ Ｐゴシック" panose="020B0600070205080204" pitchFamily="34" charset="-128"/>
            </a:endParaRPr>
          </a:p>
        </p:txBody>
      </p:sp>
      <p:sp>
        <p:nvSpPr>
          <p:cNvPr id="55300"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312536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 Solution</a:t>
            </a:r>
          </a:p>
        </p:txBody>
      </p:sp>
      <p:sp>
        <p:nvSpPr>
          <p:cNvPr id="56323" name="Rectangle 3"/>
          <p:cNvSpPr>
            <a:spLocks noGrp="1" noChangeArrowheads="1"/>
          </p:cNvSpPr>
          <p:nvPr>
            <p:ph type="body" idx="1"/>
          </p:nvPr>
        </p:nvSpPr>
        <p:spPr>
          <a:xfrm>
            <a:off x="381000" y="2017713"/>
            <a:ext cx="8574088" cy="4114800"/>
          </a:xfrm>
        </p:spPr>
        <p:txBody>
          <a:bodyPr/>
          <a:lstStyle/>
          <a:p>
            <a:pPr eaLnBrk="1" hangingPunct="1"/>
            <a:r>
              <a:rPr lang="en-US" altLang="en-US" smtClean="0">
                <a:ea typeface="ＭＳ Ｐゴシック" panose="020B0600070205080204" pitchFamily="34" charset="-128"/>
              </a:rPr>
              <a:t>Step 2: </a:t>
            </a:r>
          </a:p>
          <a:p>
            <a:pPr eaLnBrk="1" hangingPunct="1"/>
            <a:r>
              <a:rPr lang="en-US" altLang="en-US" smtClean="0">
                <a:ea typeface="ＭＳ Ｐゴシック" panose="020B0600070205080204" pitchFamily="34" charset="-128"/>
              </a:rPr>
              <a:t>There are 4 categories </a:t>
            </a:r>
          </a:p>
          <a:p>
            <a:pPr lvl="1" eaLnBrk="1" hangingPunct="1"/>
            <a:r>
              <a:rPr lang="en-US" altLang="en-US" smtClean="0">
                <a:ea typeface="ＭＳ Ｐゴシック" panose="020B0600070205080204" pitchFamily="34" charset="-128"/>
              </a:rPr>
              <a:t>5 days on opinion</a:t>
            </a:r>
          </a:p>
          <a:p>
            <a:pPr lvl="1" eaLnBrk="1" hangingPunct="1"/>
            <a:r>
              <a:rPr lang="en-US" altLang="en-US" smtClean="0">
                <a:ea typeface="ＭＳ Ｐゴシック" panose="020B0600070205080204" pitchFamily="34" charset="-128"/>
              </a:rPr>
              <a:t>Multinomial experiment</a:t>
            </a:r>
          </a:p>
          <a:p>
            <a:pPr eaLnBrk="1" hangingPunct="1"/>
            <a:r>
              <a:rPr lang="en-US" altLang="en-US" smtClean="0">
                <a:ea typeface="ＭＳ Ｐゴシック" panose="020B0600070205080204" pitchFamily="34" charset="-128"/>
              </a:rPr>
              <a:t>We use the chi-square distribution to make this test.</a:t>
            </a:r>
          </a:p>
        </p:txBody>
      </p:sp>
      <p:sp>
        <p:nvSpPr>
          <p:cNvPr id="56324"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641155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 Solution</a:t>
            </a:r>
          </a:p>
        </p:txBody>
      </p:sp>
      <p:sp>
        <p:nvSpPr>
          <p:cNvPr id="57347" name="Rectangle 3"/>
          <p:cNvSpPr>
            <a:spLocks noGrp="1" noChangeArrowheads="1"/>
          </p:cNvSpPr>
          <p:nvPr>
            <p:ph type="body" idx="1"/>
          </p:nvPr>
        </p:nvSpPr>
        <p:spPr>
          <a:xfrm>
            <a:off x="457200" y="2017713"/>
            <a:ext cx="8497888" cy="4114800"/>
          </a:xfrm>
        </p:spPr>
        <p:txBody>
          <a:bodyPr/>
          <a:lstStyle/>
          <a:p>
            <a:pPr eaLnBrk="1" hangingPunct="1"/>
            <a:r>
              <a:rPr lang="en-GB" altLang="en-US" smtClean="0">
                <a:ea typeface="ＭＳ Ｐゴシック" panose="020B0600070205080204" pitchFamily="34" charset="-128"/>
                <a:cs typeface="Times New Roman" panose="02020603050405020304" pitchFamily="18" charset="0"/>
              </a:rPr>
              <a:t>Step 3:</a:t>
            </a:r>
          </a:p>
          <a:p>
            <a:pPr eaLnBrk="1" hangingPunct="1"/>
            <a:r>
              <a:rPr lang="en-GB" altLang="en-US" smtClean="0">
                <a:ea typeface="ＭＳ Ｐゴシック" panose="020B0600070205080204" pitchFamily="34" charset="-128"/>
                <a:cs typeface="Times New Roman" panose="02020603050405020304" pitchFamily="18" charset="0"/>
              </a:rPr>
              <a:t>Area in the right tail =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α</a:t>
            </a:r>
            <a:r>
              <a:rPr lang="en-GB" altLang="en-US" smtClean="0">
                <a:latin typeface="Times New Roman" panose="02020603050405020304" pitchFamily="18" charset="0"/>
                <a:ea typeface="ＭＳ Ｐゴシック" panose="020B0600070205080204" pitchFamily="34" charset="-128"/>
                <a:cs typeface="Times New Roman" panose="02020603050405020304" pitchFamily="18" charset="0"/>
              </a:rPr>
              <a:t> </a:t>
            </a:r>
            <a:r>
              <a:rPr lang="en-GB" altLang="en-US" smtClean="0">
                <a:ea typeface="ＭＳ Ｐゴシック" panose="020B0600070205080204" pitchFamily="34" charset="-128"/>
                <a:cs typeface="Times New Roman" panose="02020603050405020304" pitchFamily="18" charset="0"/>
              </a:rPr>
              <a:t>= .025</a:t>
            </a:r>
          </a:p>
          <a:p>
            <a:pPr eaLnBrk="1" hangingPunct="1"/>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k</a:t>
            </a:r>
            <a:r>
              <a:rPr lang="en-GB" altLang="en-US" smtClean="0">
                <a:ea typeface="ＭＳ Ｐゴシック" panose="020B0600070205080204" pitchFamily="34" charset="-128"/>
                <a:cs typeface="Times New Roman" panose="02020603050405020304" pitchFamily="18" charset="0"/>
              </a:rPr>
              <a:t> = number of categories = 4</a:t>
            </a:r>
          </a:p>
          <a:p>
            <a:pPr eaLnBrk="1" hangingPunct="1"/>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df</a:t>
            </a:r>
            <a:r>
              <a:rPr lang="en-GB" altLang="en-US" smtClean="0">
                <a:ea typeface="ＭＳ Ｐゴシック" panose="020B0600070205080204" pitchFamily="34" charset="-128"/>
                <a:cs typeface="Times New Roman" panose="02020603050405020304" pitchFamily="18" charset="0"/>
              </a:rPr>
              <a:t> = </a:t>
            </a:r>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k</a:t>
            </a:r>
            <a:r>
              <a:rPr lang="en-GB" altLang="en-US" smtClean="0">
                <a:ea typeface="ＭＳ Ｐゴシック" panose="020B0600070205080204" pitchFamily="34" charset="-128"/>
                <a:cs typeface="Times New Roman" panose="02020603050405020304" pitchFamily="18" charset="0"/>
              </a:rPr>
              <a:t> – 1 = 4 – 1 = 3</a:t>
            </a:r>
          </a:p>
          <a:p>
            <a:pPr eaLnBrk="1" hangingPunct="1"/>
            <a:r>
              <a:rPr lang="en-GB" altLang="en-US" smtClean="0">
                <a:ea typeface="ＭＳ Ｐゴシック" panose="020B0600070205080204" pitchFamily="34" charset="-128"/>
                <a:cs typeface="Times New Roman" panose="02020603050405020304" pitchFamily="18" charset="0"/>
              </a:rPr>
              <a:t>The critical value of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baseline="30000" smtClean="0">
                <a:ea typeface="ＭＳ Ｐゴシック" panose="020B0600070205080204" pitchFamily="34" charset="-128"/>
                <a:cs typeface="Times New Roman" panose="02020603050405020304" pitchFamily="18" charset="0"/>
              </a:rPr>
              <a:t>2 </a:t>
            </a:r>
            <a:r>
              <a:rPr lang="en-GB" altLang="en-US" smtClean="0">
                <a:ea typeface="ＭＳ Ｐゴシック" panose="020B0600070205080204" pitchFamily="34" charset="-128"/>
                <a:cs typeface="Times New Roman" panose="02020603050405020304" pitchFamily="18" charset="0"/>
              </a:rPr>
              <a:t>= 9.348</a:t>
            </a:r>
            <a:endParaRPr lang="el-GR" altLang="en-US" smtClean="0">
              <a:ea typeface="ＭＳ Ｐゴシック" panose="020B0600070205080204" pitchFamily="34" charset="-128"/>
              <a:cs typeface="Times New Roman" panose="02020603050405020304" pitchFamily="18" charset="0"/>
            </a:endParaRPr>
          </a:p>
        </p:txBody>
      </p:sp>
      <p:sp>
        <p:nvSpPr>
          <p:cNvPr id="57348"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4284554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altLang="en-US" sz="3200" dirty="0" smtClean="0">
              <a:ea typeface="ＭＳ Ｐゴシック" panose="020B0600070205080204" pitchFamily="34" charset="-128"/>
            </a:endParaRPr>
          </a:p>
        </p:txBody>
      </p:sp>
      <p:sp>
        <p:nvSpPr>
          <p:cNvPr id="58371" name="Text Box 5"/>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5837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09800"/>
            <a:ext cx="483552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437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Calculating the Value of the Test Statistic</a:t>
            </a:r>
          </a:p>
        </p:txBody>
      </p:sp>
      <p:sp>
        <p:nvSpPr>
          <p:cNvPr id="59395" name="Text Box 3"/>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59396" name="Picture 6" descr="table_11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57400"/>
            <a:ext cx="80010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2354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 Solution</a:t>
            </a:r>
          </a:p>
        </p:txBody>
      </p:sp>
      <p:sp>
        <p:nvSpPr>
          <p:cNvPr id="60419" name="Rectangle 3"/>
          <p:cNvSpPr>
            <a:spLocks noGrp="1" noChangeArrowheads="1"/>
          </p:cNvSpPr>
          <p:nvPr>
            <p:ph type="body" idx="1"/>
          </p:nvPr>
        </p:nvSpPr>
        <p:spPr>
          <a:xfrm>
            <a:off x="533400" y="2017713"/>
            <a:ext cx="8421688" cy="4114800"/>
          </a:xfrm>
        </p:spPr>
        <p:txBody>
          <a:bodyPr/>
          <a:lstStyle/>
          <a:p>
            <a:pPr eaLnBrk="1" hangingPunct="1"/>
            <a:r>
              <a:rPr lang="en-US" altLang="en-US" smtClean="0">
                <a:ea typeface="ＭＳ Ｐゴシック" panose="020B0600070205080204" pitchFamily="34" charset="-128"/>
              </a:rPr>
              <a:t>Step 4:</a:t>
            </a:r>
          </a:p>
          <a:p>
            <a:pPr eaLnBrk="1" hangingPunct="1"/>
            <a:r>
              <a:rPr lang="en-US" altLang="en-US" smtClean="0">
                <a:ea typeface="ＭＳ Ｐゴシック" panose="020B0600070205080204" pitchFamily="34" charset="-128"/>
              </a:rPr>
              <a:t>All the required calculations to find the value of the test statistic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US" altLang="en-US" baseline="30000" smtClean="0">
                <a:ea typeface="ＭＳ Ｐゴシック" panose="020B0600070205080204" pitchFamily="34" charset="-128"/>
              </a:rPr>
              <a:t>2 </a:t>
            </a:r>
            <a:r>
              <a:rPr lang="en-US" altLang="en-US" smtClean="0">
                <a:ea typeface="ＭＳ Ｐゴシック" panose="020B0600070205080204" pitchFamily="34" charset="-128"/>
              </a:rPr>
              <a:t>are shown in Table 11.4.</a:t>
            </a:r>
          </a:p>
          <a:p>
            <a:pPr eaLnBrk="1" hangingPunct="1"/>
            <a:endParaRPr lang="en-US" altLang="en-US" smtClean="0">
              <a:ea typeface="ＭＳ Ｐゴシック" panose="020B0600070205080204" pitchFamily="34" charset="-128"/>
            </a:endParaRPr>
          </a:p>
          <a:p>
            <a:pPr eaLnBrk="1" hangingPunct="1"/>
            <a:r>
              <a:rPr lang="en-US" altLang="en-US" smtClean="0">
                <a:ea typeface="ＭＳ Ｐゴシック" panose="020B0600070205080204" pitchFamily="34" charset="-128"/>
              </a:rPr>
              <a:t> </a:t>
            </a:r>
          </a:p>
        </p:txBody>
      </p:sp>
      <p:graphicFrame>
        <p:nvGraphicFramePr>
          <p:cNvPr id="60420" name="Object 2"/>
          <p:cNvGraphicFramePr>
            <a:graphicFrameLocks noChangeAspect="1"/>
          </p:cNvGraphicFramePr>
          <p:nvPr/>
        </p:nvGraphicFramePr>
        <p:xfrm>
          <a:off x="1076325" y="3962400"/>
          <a:ext cx="4548188" cy="1144588"/>
        </p:xfrm>
        <a:graphic>
          <a:graphicData uri="http://schemas.openxmlformats.org/presentationml/2006/ole">
            <mc:AlternateContent xmlns:mc="http://schemas.openxmlformats.org/markup-compatibility/2006">
              <mc:Choice xmlns:v="urn:schemas-microsoft-com:vml" Requires="v">
                <p:oleObj spid="_x0000_s1028" name="Equation" r:id="rId3" imgW="1663700" imgH="419100" progId="Equation.DSMT4">
                  <p:embed/>
                </p:oleObj>
              </mc:Choice>
              <mc:Fallback>
                <p:oleObj name="Equation" r:id="rId3" imgW="1663700" imgH="4191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6325" y="3962400"/>
                        <a:ext cx="4548188" cy="114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0421" name="Text Box 5"/>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2723553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4: Solution</a:t>
            </a:r>
          </a:p>
        </p:txBody>
      </p:sp>
      <p:sp>
        <p:nvSpPr>
          <p:cNvPr id="61443" name="Rectangle 3"/>
          <p:cNvSpPr>
            <a:spLocks noGrp="1" noChangeArrowheads="1"/>
          </p:cNvSpPr>
          <p:nvPr>
            <p:ph type="body" idx="1"/>
          </p:nvPr>
        </p:nvSpPr>
        <p:spPr>
          <a:xfrm>
            <a:off x="533400" y="2017713"/>
            <a:ext cx="8421688" cy="4114800"/>
          </a:xfrm>
        </p:spPr>
        <p:txBody>
          <a:bodyPr/>
          <a:lstStyle/>
          <a:p>
            <a:pPr eaLnBrk="1" hangingPunct="1"/>
            <a:r>
              <a:rPr lang="en-US" altLang="en-US" dirty="0" smtClean="0">
                <a:ea typeface="ＭＳ Ｐゴシック" panose="020B0600070205080204" pitchFamily="34" charset="-128"/>
              </a:rPr>
              <a:t>Step 5:</a:t>
            </a:r>
          </a:p>
          <a:p>
            <a:pPr eaLnBrk="1" hangingPunct="1"/>
            <a:r>
              <a:rPr lang="en-US" altLang="en-US" dirty="0" smtClean="0">
                <a:ea typeface="ＭＳ Ｐゴシック" panose="020B0600070205080204" pitchFamily="34" charset="-128"/>
              </a:rPr>
              <a:t>The value of the test statistic </a:t>
            </a:r>
            <a:r>
              <a:rPr lang="el-GR" altLang="en-US" dirty="0"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US" altLang="en-US" baseline="30000" dirty="0" smtClean="0">
                <a:ea typeface="ＭＳ Ｐゴシック" panose="020B0600070205080204" pitchFamily="34" charset="-128"/>
              </a:rPr>
              <a:t>2</a:t>
            </a:r>
            <a:r>
              <a:rPr lang="en-US" altLang="en-US" dirty="0" smtClean="0">
                <a:ea typeface="ＭＳ Ｐゴシック" panose="020B0600070205080204" pitchFamily="34" charset="-128"/>
              </a:rPr>
              <a:t> = 6.420 is smaller than the critical value of </a:t>
            </a:r>
            <a:r>
              <a:rPr lang="el-GR" altLang="en-US" dirty="0"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US" altLang="en-US" baseline="30000" dirty="0" smtClean="0">
                <a:ea typeface="ＭＳ Ｐゴシック" panose="020B0600070205080204" pitchFamily="34" charset="-128"/>
              </a:rPr>
              <a:t>2</a:t>
            </a:r>
            <a:r>
              <a:rPr lang="en-US" altLang="en-US" dirty="0" smtClean="0">
                <a:ea typeface="ＭＳ Ｐゴシック" panose="020B0600070205080204" pitchFamily="34" charset="-128"/>
              </a:rPr>
              <a:t> = 9.348</a:t>
            </a:r>
          </a:p>
          <a:p>
            <a:pPr lvl="1" eaLnBrk="1" hangingPunct="1"/>
            <a:r>
              <a:rPr lang="en-US" altLang="en-US" dirty="0" smtClean="0">
                <a:ea typeface="ＭＳ Ｐゴシック" panose="020B0600070205080204" pitchFamily="34" charset="-128"/>
              </a:rPr>
              <a:t>It falls in the </a:t>
            </a:r>
            <a:r>
              <a:rPr lang="en-US" altLang="en-US" dirty="0" err="1" smtClean="0">
                <a:ea typeface="ＭＳ Ｐゴシック" panose="020B0600070205080204" pitchFamily="34" charset="-128"/>
              </a:rPr>
              <a:t>nonrejection</a:t>
            </a:r>
            <a:r>
              <a:rPr lang="en-US" altLang="en-US" dirty="0" smtClean="0">
                <a:ea typeface="ＭＳ Ｐゴシック" panose="020B0600070205080204" pitchFamily="34" charset="-128"/>
              </a:rPr>
              <a:t> region</a:t>
            </a:r>
          </a:p>
          <a:p>
            <a:pPr eaLnBrk="1" hangingPunct="1"/>
            <a:r>
              <a:rPr lang="en-US" altLang="en-US" dirty="0" smtClean="0">
                <a:ea typeface="ＭＳ Ｐゴシック" panose="020B0600070205080204" pitchFamily="34" charset="-128"/>
              </a:rPr>
              <a:t>Hence, we fail to reject the null hypothesis</a:t>
            </a:r>
          </a:p>
          <a:p>
            <a:pPr eaLnBrk="1" hangingPunct="1"/>
            <a:r>
              <a:rPr lang="en-US" altLang="en-US" dirty="0" smtClean="0">
                <a:ea typeface="ＭＳ Ｐゴシック" panose="020B0600070205080204" pitchFamily="34" charset="-128"/>
              </a:rPr>
              <a:t>We state that the current percentage distribution of opinions is the same as for 2009. </a:t>
            </a:r>
          </a:p>
        </p:txBody>
      </p:sp>
      <p:sp>
        <p:nvSpPr>
          <p:cNvPr id="61444"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371443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Example 5</a:t>
            </a:r>
          </a:p>
        </p:txBody>
      </p:sp>
      <p:sp>
        <p:nvSpPr>
          <p:cNvPr id="78851" name="Rectangle 3"/>
          <p:cNvSpPr>
            <a:spLocks noGrp="1" noChangeArrowheads="1"/>
          </p:cNvSpPr>
          <p:nvPr>
            <p:ph type="body" idx="1"/>
          </p:nvPr>
        </p:nvSpPr>
        <p:spPr>
          <a:xfrm>
            <a:off x="533400" y="1600200"/>
            <a:ext cx="8421688" cy="4495800"/>
          </a:xfrm>
        </p:spPr>
        <p:txBody>
          <a:bodyPr/>
          <a:lstStyle/>
          <a:p>
            <a:pPr eaLnBrk="1" hangingPunct="1">
              <a:buFont typeface="Wingdings" panose="05000000000000000000" pitchFamily="2" charset="2"/>
              <a:buChar char=" "/>
            </a:pPr>
            <a:r>
              <a:rPr lang="en-GB" altLang="en-US" sz="2400" smtClean="0">
                <a:ea typeface="ＭＳ Ｐゴシック" panose="020B0600070205080204" pitchFamily="34" charset="-128"/>
              </a:rPr>
              <a:t>A researcher wanted to study the relationship between gender and owning cell phones.  She took a sample of 2000 adults and obtained the information given in the following table.</a:t>
            </a:r>
          </a:p>
          <a:p>
            <a:pPr eaLnBrk="1" hangingPunct="1">
              <a:buFont typeface="Wingdings" panose="05000000000000000000" pitchFamily="2" charset="2"/>
              <a:buChar char=" "/>
            </a:pPr>
            <a:endParaRPr lang="en-GB" altLang="en-US" sz="2400" smtClean="0">
              <a:ea typeface="ＭＳ Ｐゴシック" panose="020B0600070205080204" pitchFamily="34" charset="-128"/>
            </a:endParaRPr>
          </a:p>
          <a:p>
            <a:pPr eaLnBrk="1" hangingPunct="1">
              <a:buFont typeface="Wingdings" panose="05000000000000000000" pitchFamily="2" charset="2"/>
              <a:buChar char=" "/>
            </a:pPr>
            <a:endParaRPr lang="en-GB" altLang="en-US" sz="2400" smtClean="0">
              <a:ea typeface="ＭＳ Ｐゴシック" panose="020B0600070205080204" pitchFamily="34" charset="-128"/>
            </a:endParaRPr>
          </a:p>
          <a:p>
            <a:pPr eaLnBrk="1" hangingPunct="1">
              <a:buFont typeface="Wingdings" panose="05000000000000000000" pitchFamily="2" charset="2"/>
              <a:buChar char=" "/>
            </a:pPr>
            <a:endParaRPr lang="en-GB" altLang="en-US" sz="2400" smtClean="0">
              <a:ea typeface="ＭＳ Ｐゴシック" panose="020B0600070205080204" pitchFamily="34" charset="-128"/>
            </a:endParaRPr>
          </a:p>
          <a:p>
            <a:pPr eaLnBrk="1" hangingPunct="1">
              <a:buFont typeface="Wingdings" panose="05000000000000000000" pitchFamily="2" charset="2"/>
              <a:buChar char=" "/>
            </a:pPr>
            <a:endParaRPr lang="en-GB" altLang="en-US" sz="2400" smtClean="0">
              <a:ea typeface="ＭＳ Ｐゴシック" panose="020B0600070205080204" pitchFamily="34" charset="-128"/>
            </a:endParaRPr>
          </a:p>
          <a:p>
            <a:pPr eaLnBrk="1" hangingPunct="1">
              <a:buFont typeface="Wingdings" panose="05000000000000000000" pitchFamily="2" charset="2"/>
              <a:buChar char=" "/>
            </a:pPr>
            <a:r>
              <a:rPr lang="en-GB" altLang="en-US" sz="2400" smtClean="0">
                <a:ea typeface="ＭＳ Ｐゴシック" panose="020B0600070205080204" pitchFamily="34" charset="-128"/>
              </a:rPr>
              <a:t>At the 5% level of significance, can you conclude that gender and owning cell phones are related for all adults?</a:t>
            </a:r>
          </a:p>
        </p:txBody>
      </p:sp>
      <p:sp>
        <p:nvSpPr>
          <p:cNvPr id="78852"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78853" name="Picture 6" descr="tableun_11_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76600"/>
            <a:ext cx="67818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132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5: Solution</a:t>
            </a:r>
            <a:endParaRPr lang="en-GB" altLang="en-US" sz="3200" dirty="0" smtClean="0">
              <a:ea typeface="ＭＳ Ｐゴシック" panose="020B0600070205080204" pitchFamily="34" charset="-128"/>
            </a:endParaRPr>
          </a:p>
        </p:txBody>
      </p:sp>
      <p:sp>
        <p:nvSpPr>
          <p:cNvPr id="79875" name="Rectangle 3"/>
          <p:cNvSpPr>
            <a:spLocks noGrp="1" noChangeArrowheads="1"/>
          </p:cNvSpPr>
          <p:nvPr>
            <p:ph type="body" idx="1"/>
          </p:nvPr>
        </p:nvSpPr>
        <p:spPr>
          <a:xfrm>
            <a:off x="609600" y="1524000"/>
            <a:ext cx="8269288" cy="4114800"/>
          </a:xfrm>
        </p:spPr>
        <p:txBody>
          <a:bodyPr/>
          <a:lstStyle/>
          <a:p>
            <a:pPr eaLnBrk="1" hangingPunct="1"/>
            <a:r>
              <a:rPr lang="en-GB" altLang="en-US" smtClean="0">
                <a:ea typeface="ＭＳ Ｐゴシック" panose="020B0600070205080204" pitchFamily="34" charset="-128"/>
              </a:rPr>
              <a:t>Step 1:</a:t>
            </a:r>
          </a:p>
          <a:p>
            <a:pPr eaLnBrk="1" hangingPunct="1"/>
            <a:r>
              <a:rPr lang="en-GB" altLang="en-US" i="1" smtClean="0">
                <a:ea typeface="ＭＳ Ｐゴシック" panose="020B0600070205080204" pitchFamily="34" charset="-128"/>
              </a:rPr>
              <a:t>H</a:t>
            </a:r>
            <a:r>
              <a:rPr lang="en-GB" altLang="en-US" baseline="-25000" smtClean="0">
                <a:ea typeface="ＭＳ Ｐゴシック" panose="020B0600070205080204" pitchFamily="34" charset="-128"/>
              </a:rPr>
              <a:t>0</a:t>
            </a:r>
            <a:r>
              <a:rPr lang="en-GB" altLang="en-US" smtClean="0">
                <a:ea typeface="ＭＳ Ｐゴシック" panose="020B0600070205080204" pitchFamily="34" charset="-128"/>
              </a:rPr>
              <a:t>: Gender and owning a cell phone are 	 not related</a:t>
            </a:r>
          </a:p>
          <a:p>
            <a:pPr eaLnBrk="1" hangingPunct="1"/>
            <a:r>
              <a:rPr lang="en-GB" altLang="en-US" i="1" smtClean="0">
                <a:ea typeface="ＭＳ Ｐゴシック" panose="020B0600070205080204" pitchFamily="34" charset="-128"/>
              </a:rPr>
              <a:t>H</a:t>
            </a:r>
            <a:r>
              <a:rPr lang="en-GB" altLang="en-US" baseline="-25000" smtClean="0">
                <a:ea typeface="ＭＳ Ｐゴシック" panose="020B0600070205080204" pitchFamily="34" charset="-128"/>
              </a:rPr>
              <a:t>1</a:t>
            </a:r>
            <a:r>
              <a:rPr lang="en-GB" altLang="en-US" smtClean="0">
                <a:ea typeface="ＭＳ Ｐゴシック" panose="020B0600070205080204" pitchFamily="34" charset="-128"/>
              </a:rPr>
              <a:t>: Gender and owning a cell phone are 	 related</a:t>
            </a:r>
          </a:p>
          <a:p>
            <a:pPr eaLnBrk="1" hangingPunct="1"/>
            <a:endParaRPr lang="en-GB" altLang="en-US" smtClean="0">
              <a:ea typeface="ＭＳ Ｐゴシック" panose="020B0600070205080204" pitchFamily="34" charset="-128"/>
            </a:endParaRPr>
          </a:p>
        </p:txBody>
      </p:sp>
      <p:sp>
        <p:nvSpPr>
          <p:cNvPr id="79876"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2310682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5: Solution</a:t>
            </a:r>
            <a:endParaRPr lang="en-GB" altLang="en-US" sz="3200" dirty="0" smtClean="0">
              <a:ea typeface="ＭＳ Ｐゴシック" panose="020B0600070205080204" pitchFamily="34" charset="-128"/>
            </a:endParaRPr>
          </a:p>
        </p:txBody>
      </p:sp>
      <p:sp>
        <p:nvSpPr>
          <p:cNvPr id="80899" name="Rectangle 3"/>
          <p:cNvSpPr>
            <a:spLocks noGrp="1" noChangeArrowheads="1"/>
          </p:cNvSpPr>
          <p:nvPr>
            <p:ph type="body" idx="1"/>
          </p:nvPr>
        </p:nvSpPr>
        <p:spPr>
          <a:xfrm>
            <a:off x="533400" y="1676400"/>
            <a:ext cx="8421688" cy="4459288"/>
          </a:xfrm>
          <a:noFill/>
        </p:spPr>
        <p:txBody>
          <a:bodyPr>
            <a:normAutofit lnSpcReduction="10000"/>
          </a:bodyPr>
          <a:lstStyle/>
          <a:p>
            <a:pPr eaLnBrk="1" hangingPunct="1"/>
            <a:r>
              <a:rPr lang="en-GB" altLang="en-US" smtClean="0">
                <a:ea typeface="ＭＳ Ｐゴシック" panose="020B0600070205080204" pitchFamily="34" charset="-128"/>
                <a:cs typeface="Times New Roman" panose="02020603050405020304" pitchFamily="18" charset="0"/>
              </a:rPr>
              <a:t>Step 2: </a:t>
            </a:r>
          </a:p>
          <a:p>
            <a:pPr eaLnBrk="1" hangingPunct="1"/>
            <a:r>
              <a:rPr lang="en-GB" altLang="en-US" smtClean="0">
                <a:ea typeface="ＭＳ Ｐゴシック" panose="020B0600070205080204" pitchFamily="34" charset="-128"/>
                <a:cs typeface="Times New Roman" panose="02020603050405020304" pitchFamily="18" charset="0"/>
              </a:rPr>
              <a:t>We are performing a test of independence</a:t>
            </a:r>
          </a:p>
          <a:p>
            <a:pPr eaLnBrk="1" hangingPunct="1"/>
            <a:r>
              <a:rPr lang="en-GB" altLang="en-US" smtClean="0">
                <a:ea typeface="ＭＳ Ｐゴシック" panose="020B0600070205080204" pitchFamily="34" charset="-128"/>
                <a:cs typeface="Times New Roman" panose="02020603050405020304" pitchFamily="18" charset="0"/>
              </a:rPr>
              <a:t>We use the chi-square distribution  </a:t>
            </a:r>
          </a:p>
          <a:p>
            <a:pPr eaLnBrk="1" hangingPunct="1"/>
            <a:endParaRPr lang="en-GB" altLang="en-US" smtClean="0">
              <a:ea typeface="ＭＳ Ｐゴシック" panose="020B0600070205080204" pitchFamily="34" charset="-128"/>
              <a:cs typeface="Times New Roman" panose="02020603050405020304" pitchFamily="18" charset="0"/>
            </a:endParaRPr>
          </a:p>
          <a:p>
            <a:pPr eaLnBrk="1" hangingPunct="1"/>
            <a:r>
              <a:rPr lang="en-GB" altLang="en-US" smtClean="0">
                <a:ea typeface="ＭＳ Ｐゴシック" panose="020B0600070205080204" pitchFamily="34" charset="-128"/>
                <a:cs typeface="Times New Roman" panose="02020603050405020304" pitchFamily="18" charset="0"/>
              </a:rPr>
              <a:t>Step 3: </a:t>
            </a:r>
          </a:p>
          <a:p>
            <a:pPr eaLnBrk="1" hangingPunct="1"/>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α</a:t>
            </a:r>
            <a:r>
              <a:rPr lang="en-GB" altLang="en-US" smtClean="0">
                <a:latin typeface="Times New Roman" panose="02020603050405020304" pitchFamily="18" charset="0"/>
                <a:ea typeface="ＭＳ Ｐゴシック" panose="020B0600070205080204" pitchFamily="34" charset="-128"/>
                <a:cs typeface="Times New Roman" panose="02020603050405020304" pitchFamily="18" charset="0"/>
              </a:rPr>
              <a:t> </a:t>
            </a:r>
            <a:r>
              <a:rPr lang="en-GB" altLang="en-US" smtClean="0">
                <a:ea typeface="ＭＳ Ｐゴシック" panose="020B0600070205080204" pitchFamily="34" charset="-128"/>
                <a:cs typeface="Times New Roman" panose="02020603050405020304" pitchFamily="18" charset="0"/>
              </a:rPr>
              <a:t>= .05.</a:t>
            </a:r>
          </a:p>
          <a:p>
            <a:pPr eaLnBrk="1" hangingPunct="1"/>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df</a:t>
            </a:r>
            <a:r>
              <a:rPr lang="en-GB" altLang="en-US" smtClean="0">
                <a:ea typeface="ＭＳ Ｐゴシック" panose="020B0600070205080204" pitchFamily="34" charset="-128"/>
                <a:cs typeface="Times New Roman" panose="02020603050405020304" pitchFamily="18" charset="0"/>
              </a:rPr>
              <a:t> = (</a:t>
            </a:r>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R</a:t>
            </a:r>
            <a:r>
              <a:rPr lang="en-GB" altLang="en-US" smtClean="0">
                <a:ea typeface="ＭＳ Ｐゴシック" panose="020B0600070205080204" pitchFamily="34" charset="-128"/>
                <a:cs typeface="Times New Roman" panose="02020603050405020304" pitchFamily="18" charset="0"/>
              </a:rPr>
              <a:t> – 1)(</a:t>
            </a:r>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C</a:t>
            </a:r>
            <a:r>
              <a:rPr lang="en-GB" altLang="en-US" smtClean="0">
                <a:ea typeface="ＭＳ Ｐゴシック" panose="020B0600070205080204" pitchFamily="34" charset="-128"/>
                <a:cs typeface="Times New Roman" panose="02020603050405020304" pitchFamily="18" charset="0"/>
              </a:rPr>
              <a:t> – 1) = (2 – 1)(2 – 1) = 1</a:t>
            </a:r>
          </a:p>
          <a:p>
            <a:pPr eaLnBrk="1" hangingPunct="1"/>
            <a:r>
              <a:rPr lang="en-GB" altLang="en-US" smtClean="0">
                <a:ea typeface="ＭＳ Ｐゴシック" panose="020B0600070205080204" pitchFamily="34" charset="-128"/>
                <a:cs typeface="Times New Roman" panose="02020603050405020304" pitchFamily="18" charset="0"/>
              </a:rPr>
              <a:t>The critical value of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baseline="30000" smtClean="0">
                <a:ea typeface="ＭＳ Ｐゴシック" panose="020B0600070205080204" pitchFamily="34" charset="-128"/>
                <a:cs typeface="Times New Roman" panose="02020603050405020304" pitchFamily="18" charset="0"/>
              </a:rPr>
              <a:t>2</a:t>
            </a:r>
            <a:r>
              <a:rPr lang="en-GB" altLang="en-US" smtClean="0">
                <a:ea typeface="ＭＳ Ｐゴシック" panose="020B0600070205080204" pitchFamily="34" charset="-128"/>
                <a:cs typeface="Times New Roman" panose="02020603050405020304" pitchFamily="18" charset="0"/>
              </a:rPr>
              <a:t> = 3.841</a:t>
            </a:r>
          </a:p>
        </p:txBody>
      </p:sp>
      <p:sp>
        <p:nvSpPr>
          <p:cNvPr id="80900"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1332692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Three chi-square distribution curves.</a:t>
            </a:r>
          </a:p>
        </p:txBody>
      </p:sp>
      <p:sp>
        <p:nvSpPr>
          <p:cNvPr id="6147" name="AutoShape 4" descr="11"/>
          <p:cNvSpPr>
            <a:spLocks noChangeAspect="1" noChangeArrowheads="1"/>
          </p:cNvSpPr>
          <p:nvPr/>
        </p:nvSpPr>
        <p:spPr bwMode="auto">
          <a:xfrm>
            <a:off x="155575" y="460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a:spcBef>
                <a:spcPct val="0"/>
              </a:spcBef>
              <a:buClrTx/>
              <a:buSzTx/>
              <a:buFontTx/>
              <a:buNone/>
            </a:pPr>
            <a:endParaRPr lang="en-US" altLang="en-US" sz="1800"/>
          </a:p>
        </p:txBody>
      </p:sp>
      <p:sp>
        <p:nvSpPr>
          <p:cNvPr id="6148" name="Text Box 5"/>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614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25675"/>
            <a:ext cx="72390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885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endParaRPr lang="en-GB" altLang="en-US" sz="3200" dirty="0" smtClean="0">
              <a:ea typeface="ＭＳ Ｐゴシック" panose="020B0600070205080204" pitchFamily="34" charset="-128"/>
            </a:endParaRPr>
          </a:p>
        </p:txBody>
      </p:sp>
      <p:sp>
        <p:nvSpPr>
          <p:cNvPr id="81923" name="Text Box 17"/>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81924"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93925"/>
            <a:ext cx="4930775"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033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Observed and Expected Frequencies</a:t>
            </a:r>
          </a:p>
        </p:txBody>
      </p:sp>
      <p:sp>
        <p:nvSpPr>
          <p:cNvPr id="82947" name="Text Box 33"/>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82948" name="Picture 35" descr="table_11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80772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7461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5: Solution</a:t>
            </a:r>
            <a:endParaRPr lang="en-GB" altLang="en-US" sz="3200" dirty="0" smtClean="0">
              <a:ea typeface="ＭＳ Ｐゴシック" panose="020B0600070205080204" pitchFamily="34" charset="-128"/>
            </a:endParaRPr>
          </a:p>
        </p:txBody>
      </p:sp>
      <p:graphicFrame>
        <p:nvGraphicFramePr>
          <p:cNvPr id="83971" name="Object 2"/>
          <p:cNvGraphicFramePr>
            <a:graphicFrameLocks noGrp="1" noChangeAspect="1"/>
          </p:cNvGraphicFramePr>
          <p:nvPr>
            <p:ph type="body" idx="1"/>
          </p:nvPr>
        </p:nvGraphicFramePr>
        <p:xfrm>
          <a:off x="990600" y="2133600"/>
          <a:ext cx="6592888" cy="3351213"/>
        </p:xfrm>
        <a:graphic>
          <a:graphicData uri="http://schemas.openxmlformats.org/presentationml/2006/ole">
            <mc:AlternateContent xmlns:mc="http://schemas.openxmlformats.org/markup-compatibility/2006">
              <mc:Choice xmlns:v="urn:schemas-microsoft-com:vml" Requires="v">
                <p:oleObj spid="_x0000_s2051" name="Equation" r:id="rId3" imgW="3048000" imgH="1549400" progId="Equation.DSMT4">
                  <p:embed/>
                </p:oleObj>
              </mc:Choice>
              <mc:Fallback>
                <p:oleObj name="Equation" r:id="rId3" imgW="3048000" imgH="1549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33600"/>
                        <a:ext cx="6592888" cy="3351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972"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
        <p:nvSpPr>
          <p:cNvPr id="83973" name="Text Box 5"/>
          <p:cNvSpPr txBox="1">
            <a:spLocks noChangeArrowheads="1"/>
          </p:cNvSpPr>
          <p:nvPr/>
        </p:nvSpPr>
        <p:spPr bwMode="auto">
          <a:xfrm>
            <a:off x="609600" y="1504950"/>
            <a:ext cx="198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a:spcBef>
                <a:spcPct val="50000"/>
              </a:spcBef>
              <a:buClrTx/>
              <a:buSzTx/>
              <a:buFontTx/>
              <a:buNone/>
            </a:pPr>
            <a:r>
              <a:rPr lang="en-US" altLang="en-US"/>
              <a:t>Step 4: </a:t>
            </a:r>
          </a:p>
        </p:txBody>
      </p:sp>
    </p:spTree>
    <p:extLst>
      <p:ext uri="{BB962C8B-B14F-4D97-AF65-F5344CB8AC3E}">
        <p14:creationId xmlns:p14="http://schemas.microsoft.com/office/powerpoint/2010/main" val="732321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5: Solution</a:t>
            </a:r>
            <a:endParaRPr lang="en-GB" altLang="en-US" sz="3200" dirty="0" smtClean="0">
              <a:ea typeface="ＭＳ Ｐゴシック" panose="020B0600070205080204" pitchFamily="34" charset="-128"/>
            </a:endParaRPr>
          </a:p>
        </p:txBody>
      </p:sp>
      <p:sp>
        <p:nvSpPr>
          <p:cNvPr id="84995" name="Rectangle 3"/>
          <p:cNvSpPr>
            <a:spLocks noGrp="1" noChangeArrowheads="1"/>
          </p:cNvSpPr>
          <p:nvPr>
            <p:ph type="body" idx="1"/>
          </p:nvPr>
        </p:nvSpPr>
        <p:spPr>
          <a:xfrm>
            <a:off x="609600" y="2017713"/>
            <a:ext cx="8229600" cy="4114800"/>
          </a:xfrm>
        </p:spPr>
        <p:txBody>
          <a:bodyPr/>
          <a:lstStyle/>
          <a:p>
            <a:pPr eaLnBrk="1" hangingPunct="1"/>
            <a:r>
              <a:rPr lang="en-GB" altLang="en-US" smtClean="0">
                <a:ea typeface="ＭＳ Ｐゴシック" panose="020B0600070205080204" pitchFamily="34" charset="-128"/>
              </a:rPr>
              <a:t>Step 5: </a:t>
            </a:r>
          </a:p>
          <a:p>
            <a:pPr eaLnBrk="1" hangingPunct="1"/>
            <a:r>
              <a:rPr lang="en-GB" altLang="en-US" smtClean="0">
                <a:ea typeface="ＭＳ Ｐゴシック" panose="020B0600070205080204" pitchFamily="34" charset="-128"/>
              </a:rPr>
              <a:t>The value of the test statistic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baseline="30000" smtClean="0">
                <a:ea typeface="ＭＳ Ｐゴシック" panose="020B0600070205080204" pitchFamily="34" charset="-128"/>
              </a:rPr>
              <a:t>2</a:t>
            </a:r>
            <a:r>
              <a:rPr lang="en-GB" altLang="en-US" smtClean="0">
                <a:ea typeface="ＭＳ Ｐゴシック" panose="020B0600070205080204" pitchFamily="34" charset="-128"/>
              </a:rPr>
              <a:t> = 21.445 </a:t>
            </a:r>
          </a:p>
          <a:p>
            <a:pPr lvl="1" eaLnBrk="1" hangingPunct="1"/>
            <a:r>
              <a:rPr lang="en-GB" altLang="en-US" smtClean="0">
                <a:ea typeface="ＭＳ Ｐゴシック" panose="020B0600070205080204" pitchFamily="34" charset="-128"/>
              </a:rPr>
              <a:t>It is larger than the critical value of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baseline="30000" smtClean="0">
                <a:ea typeface="ＭＳ Ｐゴシック" panose="020B0600070205080204" pitchFamily="34" charset="-128"/>
              </a:rPr>
              <a:t>2</a:t>
            </a:r>
            <a:r>
              <a:rPr lang="en-GB" altLang="en-US" smtClean="0">
                <a:ea typeface="ＭＳ Ｐゴシック" panose="020B0600070205080204" pitchFamily="34" charset="-128"/>
              </a:rPr>
              <a:t> = 3.841</a:t>
            </a:r>
          </a:p>
          <a:p>
            <a:pPr lvl="1" eaLnBrk="1" hangingPunct="1"/>
            <a:r>
              <a:rPr lang="en-GB" altLang="en-US" smtClean="0">
                <a:ea typeface="ＭＳ Ｐゴシック" panose="020B0600070205080204" pitchFamily="34" charset="-128"/>
              </a:rPr>
              <a:t>It falls in the rejection region</a:t>
            </a:r>
          </a:p>
          <a:p>
            <a:pPr eaLnBrk="1" hangingPunct="1"/>
            <a:r>
              <a:rPr lang="en-GB" altLang="en-US" smtClean="0">
                <a:ea typeface="ＭＳ Ｐゴシック" panose="020B0600070205080204" pitchFamily="34" charset="-128"/>
              </a:rPr>
              <a:t>Hence, we reject the null hypothesis</a:t>
            </a:r>
          </a:p>
        </p:txBody>
      </p:sp>
      <p:sp>
        <p:nvSpPr>
          <p:cNvPr id="84996"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2657884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Example 6</a:t>
            </a:r>
          </a:p>
        </p:txBody>
      </p:sp>
      <p:sp>
        <p:nvSpPr>
          <p:cNvPr id="87043" name="Rectangle 3"/>
          <p:cNvSpPr>
            <a:spLocks noGrp="1" noChangeArrowheads="1"/>
          </p:cNvSpPr>
          <p:nvPr>
            <p:ph type="body" idx="1"/>
          </p:nvPr>
        </p:nvSpPr>
        <p:spPr>
          <a:xfrm>
            <a:off x="381000" y="2017713"/>
            <a:ext cx="8574088" cy="4114800"/>
          </a:xfrm>
        </p:spPr>
        <p:txBody>
          <a:bodyPr/>
          <a:lstStyle/>
          <a:p>
            <a:pPr eaLnBrk="1" hangingPunct="1">
              <a:buFont typeface="Wingdings" panose="05000000000000000000" pitchFamily="2" charset="2"/>
              <a:buChar char=" "/>
            </a:pPr>
            <a:r>
              <a:rPr lang="en-US" altLang="en-US" smtClean="0">
                <a:ea typeface="ＭＳ Ｐゴシック" panose="020B0600070205080204" pitchFamily="34" charset="-128"/>
              </a:rPr>
              <a:t>Consider the data on income distributions for households in California and Wisconsin given in Table 11.10.  Using the 2.5% significance level, test the null hypothesis that the distribution of households with regard to income levels is similar (homogeneous) for the two states.</a:t>
            </a:r>
            <a:endParaRPr lang="en-GB" altLang="en-US" smtClean="0">
              <a:ea typeface="ＭＳ Ｐゴシック" panose="020B0600070205080204" pitchFamily="34" charset="-128"/>
            </a:endParaRPr>
          </a:p>
        </p:txBody>
      </p:sp>
      <p:sp>
        <p:nvSpPr>
          <p:cNvPr id="87044" name="Text Box 41"/>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1055028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Example 6</a:t>
            </a:r>
            <a:endParaRPr lang="en-US" altLang="en-US" sz="3200" dirty="0" smtClean="0">
              <a:ea typeface="ＭＳ Ｐゴシック" panose="020B0600070205080204" pitchFamily="34" charset="-128"/>
            </a:endParaRPr>
          </a:p>
        </p:txBody>
      </p:sp>
      <p:sp>
        <p:nvSpPr>
          <p:cNvPr id="88067" name="Rectangle 3"/>
          <p:cNvSpPr>
            <a:spLocks noGrp="1" noChangeArrowheads="1"/>
          </p:cNvSpPr>
          <p:nvPr>
            <p:ph type="body" idx="1"/>
          </p:nvPr>
        </p:nvSpPr>
        <p:spPr>
          <a:xfrm>
            <a:off x="112713" y="1676400"/>
            <a:ext cx="8421687" cy="4114800"/>
          </a:xfrm>
        </p:spPr>
        <p:txBody>
          <a:bodyPr/>
          <a:lstStyle/>
          <a:p>
            <a:pPr eaLnBrk="1" hangingPunct="1">
              <a:buFont typeface="Wingdings" panose="05000000000000000000" pitchFamily="2" charset="2"/>
              <a:buChar char=" "/>
            </a:pPr>
            <a:r>
              <a:rPr lang="en-US" altLang="en-US" smtClean="0">
                <a:solidFill>
                  <a:schemeClr val="folHlink"/>
                </a:solidFill>
                <a:ea typeface="ＭＳ Ｐゴシック" panose="020B0600070205080204" pitchFamily="34" charset="-128"/>
              </a:rPr>
              <a:t>Table 11.10 Observed Frequencies</a:t>
            </a:r>
          </a:p>
        </p:txBody>
      </p:sp>
      <p:sp>
        <p:nvSpPr>
          <p:cNvPr id="88068"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88069" name="Picture 6" descr="table_11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362200"/>
            <a:ext cx="76962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949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Example 6: Solution</a:t>
            </a:r>
          </a:p>
        </p:txBody>
      </p:sp>
      <p:sp>
        <p:nvSpPr>
          <p:cNvPr id="89091" name="Rectangle 3"/>
          <p:cNvSpPr>
            <a:spLocks noGrp="1" noChangeArrowheads="1"/>
          </p:cNvSpPr>
          <p:nvPr>
            <p:ph type="body" idx="1"/>
          </p:nvPr>
        </p:nvSpPr>
        <p:spPr>
          <a:xfrm>
            <a:off x="228600" y="2017713"/>
            <a:ext cx="8726488" cy="4114800"/>
          </a:xfrm>
        </p:spPr>
        <p:txBody>
          <a:bodyPr/>
          <a:lstStyle/>
          <a:p>
            <a:pPr eaLnBrk="1" hangingPunct="1"/>
            <a:r>
              <a:rPr lang="en-GB" altLang="en-US" smtClean="0">
                <a:ea typeface="ＭＳ Ｐゴシック" panose="020B0600070205080204" pitchFamily="34" charset="-128"/>
              </a:rPr>
              <a:t>Step 1: </a:t>
            </a:r>
          </a:p>
          <a:p>
            <a:pPr eaLnBrk="1" hangingPunct="1"/>
            <a:r>
              <a:rPr lang="en-GB" altLang="en-US" i="1" smtClean="0">
                <a:ea typeface="ＭＳ Ｐゴシック" panose="020B0600070205080204" pitchFamily="34" charset="-128"/>
              </a:rPr>
              <a:t>H</a:t>
            </a:r>
            <a:r>
              <a:rPr lang="en-GB" altLang="en-US" baseline="-25000" smtClean="0">
                <a:ea typeface="ＭＳ Ｐゴシック" panose="020B0600070205080204" pitchFamily="34" charset="-128"/>
              </a:rPr>
              <a:t>0</a:t>
            </a:r>
            <a:r>
              <a:rPr lang="en-GB" altLang="en-US" smtClean="0">
                <a:ea typeface="ＭＳ Ｐゴシック" panose="020B0600070205080204" pitchFamily="34" charset="-128"/>
              </a:rPr>
              <a:t>: The proportions of households that belong to different income groups are the same in both states</a:t>
            </a:r>
          </a:p>
          <a:p>
            <a:pPr eaLnBrk="1" hangingPunct="1"/>
            <a:r>
              <a:rPr lang="en-GB" altLang="en-US" i="1" smtClean="0">
                <a:ea typeface="ＭＳ Ｐゴシック" panose="020B0600070205080204" pitchFamily="34" charset="-128"/>
              </a:rPr>
              <a:t>H</a:t>
            </a:r>
            <a:r>
              <a:rPr lang="en-GB" altLang="en-US" baseline="-25000" smtClean="0">
                <a:ea typeface="ＭＳ Ｐゴシック" panose="020B0600070205080204" pitchFamily="34" charset="-128"/>
              </a:rPr>
              <a:t>1</a:t>
            </a:r>
            <a:r>
              <a:rPr lang="en-GB" altLang="en-US" smtClean="0">
                <a:ea typeface="ＭＳ Ｐゴシック" panose="020B0600070205080204" pitchFamily="34" charset="-128"/>
              </a:rPr>
              <a:t>: The proportions of households that belong to different income groups are not the same in both states</a:t>
            </a:r>
          </a:p>
          <a:p>
            <a:pPr eaLnBrk="1" hangingPunct="1"/>
            <a:endParaRPr lang="en-GB" altLang="en-US" smtClean="0">
              <a:ea typeface="ＭＳ Ｐゴシック" panose="020B0600070205080204" pitchFamily="34" charset="-128"/>
            </a:endParaRPr>
          </a:p>
        </p:txBody>
      </p:sp>
      <p:sp>
        <p:nvSpPr>
          <p:cNvPr id="89092"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2778015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Example 6: Solution</a:t>
            </a:r>
          </a:p>
        </p:txBody>
      </p:sp>
      <p:sp>
        <p:nvSpPr>
          <p:cNvPr id="90115" name="Rectangle 3"/>
          <p:cNvSpPr>
            <a:spLocks noGrp="1" noChangeArrowheads="1"/>
          </p:cNvSpPr>
          <p:nvPr>
            <p:ph type="body" idx="1"/>
          </p:nvPr>
        </p:nvSpPr>
        <p:spPr>
          <a:xfrm>
            <a:off x="493713" y="1600200"/>
            <a:ext cx="8345487" cy="4114800"/>
          </a:xfrm>
          <a:noFill/>
        </p:spPr>
        <p:txBody>
          <a:bodyPr/>
          <a:lstStyle/>
          <a:p>
            <a:pPr eaLnBrk="1" hangingPunct="1"/>
            <a:r>
              <a:rPr lang="en-GB" altLang="en-US" smtClean="0">
                <a:ea typeface="ＭＳ Ｐゴシック" panose="020B0600070205080204" pitchFamily="34" charset="-128"/>
                <a:cs typeface="Times New Roman" panose="02020603050405020304" pitchFamily="18" charset="0"/>
              </a:rPr>
              <a:t>Step 2: We use the chi-square distribution to make a homogeneity test.</a:t>
            </a:r>
          </a:p>
          <a:p>
            <a:pPr eaLnBrk="1" hangingPunct="1"/>
            <a:endParaRPr lang="en-GB" altLang="en-US" smtClean="0">
              <a:ea typeface="ＭＳ Ｐゴシック" panose="020B0600070205080204" pitchFamily="34" charset="-128"/>
              <a:cs typeface="Times New Roman" panose="02020603050405020304" pitchFamily="18" charset="0"/>
            </a:endParaRPr>
          </a:p>
          <a:p>
            <a:pPr eaLnBrk="1" hangingPunct="1"/>
            <a:r>
              <a:rPr lang="en-GB" altLang="en-US" smtClean="0">
                <a:ea typeface="ＭＳ Ｐゴシック" panose="020B0600070205080204" pitchFamily="34" charset="-128"/>
                <a:cs typeface="Times New Roman" panose="02020603050405020304" pitchFamily="18" charset="0"/>
              </a:rPr>
              <a:t>Step 3: </a:t>
            </a:r>
            <a:endParaRPr lang="en-US" altLang="en-US" smtClean="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α</a:t>
            </a:r>
            <a:r>
              <a:rPr lang="en-GB" altLang="en-US" smtClean="0">
                <a:latin typeface="Times New Roman" panose="02020603050405020304" pitchFamily="18" charset="0"/>
                <a:ea typeface="ＭＳ Ｐゴシック" panose="020B0600070205080204" pitchFamily="34" charset="-128"/>
                <a:cs typeface="Times New Roman" panose="02020603050405020304" pitchFamily="18" charset="0"/>
              </a:rPr>
              <a:t> </a:t>
            </a:r>
            <a:r>
              <a:rPr lang="en-GB" altLang="en-US" smtClean="0">
                <a:ea typeface="ＭＳ Ｐゴシック" panose="020B0600070205080204" pitchFamily="34" charset="-128"/>
                <a:cs typeface="Times New Roman" panose="02020603050405020304" pitchFamily="18" charset="0"/>
              </a:rPr>
              <a:t>= .025</a:t>
            </a:r>
          </a:p>
          <a:p>
            <a:pPr eaLnBrk="1" hangingPunct="1"/>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df </a:t>
            </a:r>
            <a:r>
              <a:rPr lang="en-GB" altLang="en-US" smtClean="0">
                <a:ea typeface="ＭＳ Ｐゴシック" panose="020B0600070205080204" pitchFamily="34" charset="-128"/>
                <a:cs typeface="Times New Roman" panose="02020603050405020304" pitchFamily="18" charset="0"/>
              </a:rPr>
              <a:t>= (</a:t>
            </a:r>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R</a:t>
            </a:r>
            <a:r>
              <a:rPr lang="en-GB" altLang="en-US" smtClean="0">
                <a:ea typeface="ＭＳ Ｐゴシック" panose="020B0600070205080204" pitchFamily="34" charset="-128"/>
                <a:cs typeface="Times New Roman" panose="02020603050405020304" pitchFamily="18" charset="0"/>
              </a:rPr>
              <a:t> – 1)(</a:t>
            </a:r>
            <a:r>
              <a:rPr lang="en-GB" altLang="en-US" i="1" smtClean="0">
                <a:latin typeface="Times New Roman" panose="02020603050405020304" pitchFamily="18" charset="0"/>
                <a:ea typeface="ＭＳ Ｐゴシック" panose="020B0600070205080204" pitchFamily="34" charset="-128"/>
                <a:cs typeface="Times New Roman" panose="02020603050405020304" pitchFamily="18" charset="0"/>
              </a:rPr>
              <a:t>C</a:t>
            </a:r>
            <a:r>
              <a:rPr lang="en-GB" altLang="en-US" smtClean="0">
                <a:ea typeface="ＭＳ Ｐゴシック" panose="020B0600070205080204" pitchFamily="34" charset="-128"/>
                <a:cs typeface="Times New Roman" panose="02020603050405020304" pitchFamily="18" charset="0"/>
              </a:rPr>
              <a:t> – 1) = (3 – 1)(2 – 1) = 2</a:t>
            </a:r>
          </a:p>
          <a:p>
            <a:pPr eaLnBrk="1" hangingPunct="1"/>
            <a:r>
              <a:rPr lang="en-GB" altLang="en-US" smtClean="0">
                <a:ea typeface="ＭＳ Ｐゴシック" panose="020B0600070205080204" pitchFamily="34" charset="-128"/>
                <a:cs typeface="Times New Roman" panose="02020603050405020304" pitchFamily="18" charset="0"/>
              </a:rPr>
              <a:t>The critical value of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baseline="30000" smtClean="0">
                <a:ea typeface="ＭＳ Ｐゴシック" panose="020B0600070205080204" pitchFamily="34" charset="-128"/>
                <a:cs typeface="Times New Roman" panose="02020603050405020304" pitchFamily="18" charset="0"/>
              </a:rPr>
              <a:t>2</a:t>
            </a:r>
            <a:r>
              <a:rPr lang="en-GB" altLang="en-US" smtClean="0">
                <a:ea typeface="ＭＳ Ｐゴシック" panose="020B0600070205080204" pitchFamily="34" charset="-128"/>
                <a:cs typeface="Times New Roman" panose="02020603050405020304" pitchFamily="18" charset="0"/>
              </a:rPr>
              <a:t> = 7.378</a:t>
            </a:r>
          </a:p>
          <a:p>
            <a:pPr eaLnBrk="1" hangingPunct="1"/>
            <a:endParaRPr lang="en-GB" altLang="en-US" smtClean="0">
              <a:ea typeface="ＭＳ Ｐゴシック" panose="020B0600070205080204" pitchFamily="34" charset="-128"/>
              <a:cs typeface="Times New Roman" panose="02020603050405020304" pitchFamily="18" charset="0"/>
            </a:endParaRPr>
          </a:p>
        </p:txBody>
      </p:sp>
      <p:sp>
        <p:nvSpPr>
          <p:cNvPr id="90116"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994820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endParaRPr lang="en-GB" altLang="en-US" sz="3200" dirty="0" smtClean="0">
              <a:ea typeface="ＭＳ Ｐゴシック" panose="020B0600070205080204" pitchFamily="34" charset="-128"/>
            </a:endParaRPr>
          </a:p>
        </p:txBody>
      </p:sp>
      <p:pic>
        <p:nvPicPr>
          <p:cNvPr id="91139"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09800"/>
            <a:ext cx="507523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0" name="Text Box 19"/>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681494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Observed and Expected Frequencies</a:t>
            </a:r>
          </a:p>
        </p:txBody>
      </p:sp>
      <p:sp>
        <p:nvSpPr>
          <p:cNvPr id="92163" name="Text Box 38"/>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92164" name="Picture 40" descr="table_11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7391400" cy="350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464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1</a:t>
            </a:r>
          </a:p>
        </p:txBody>
      </p:sp>
      <p:sp>
        <p:nvSpPr>
          <p:cNvPr id="7171" name="Rectangle 3"/>
          <p:cNvSpPr>
            <a:spLocks noGrp="1" noChangeArrowheads="1"/>
          </p:cNvSpPr>
          <p:nvPr>
            <p:ph type="body" idx="1"/>
          </p:nvPr>
        </p:nvSpPr>
        <p:spPr>
          <a:xfrm>
            <a:off x="685800" y="2017713"/>
            <a:ext cx="8269288" cy="4114800"/>
          </a:xfrm>
        </p:spPr>
        <p:txBody>
          <a:bodyPr/>
          <a:lstStyle/>
          <a:p>
            <a:pPr>
              <a:spcBef>
                <a:spcPct val="50000"/>
              </a:spcBef>
              <a:buClrTx/>
              <a:buSzTx/>
              <a:buFont typeface="Wingdings" panose="05000000000000000000" pitchFamily="2" charset="2"/>
              <a:buChar char=" "/>
            </a:pPr>
            <a:r>
              <a:rPr lang="en-US" altLang="en-US" smtClean="0">
                <a:ea typeface="ＭＳ Ｐゴシック" panose="020B0600070205080204" pitchFamily="34" charset="-128"/>
              </a:rPr>
              <a:t>Find the value of </a:t>
            </a:r>
            <a:r>
              <a:rPr lang="el-GR" altLang="en-US" sz="3200"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US" altLang="en-US" smtClean="0">
                <a:ea typeface="ＭＳ Ｐゴシック" panose="020B0600070205080204" pitchFamily="34" charset="-128"/>
              </a:rPr>
              <a:t>² for 7 degrees of freedom and an area of .10 in the right tail of the chi-square distribution curve.</a:t>
            </a:r>
          </a:p>
          <a:p>
            <a:pPr eaLnBrk="1" hangingPunct="1"/>
            <a:endParaRPr lang="en-US" altLang="en-US" smtClean="0">
              <a:ea typeface="ＭＳ Ｐゴシック" panose="020B0600070205080204" pitchFamily="34" charset="-128"/>
            </a:endParaRPr>
          </a:p>
        </p:txBody>
      </p:sp>
      <p:sp>
        <p:nvSpPr>
          <p:cNvPr id="7172"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29201388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Example 6: Solution</a:t>
            </a:r>
          </a:p>
        </p:txBody>
      </p:sp>
      <p:graphicFrame>
        <p:nvGraphicFramePr>
          <p:cNvPr id="93187" name="Object 2"/>
          <p:cNvGraphicFramePr>
            <a:graphicFrameLocks noGrp="1" noChangeAspect="1"/>
          </p:cNvGraphicFramePr>
          <p:nvPr>
            <p:ph type="body" idx="1"/>
          </p:nvPr>
        </p:nvGraphicFramePr>
        <p:xfrm>
          <a:off x="609600" y="2357438"/>
          <a:ext cx="7086600" cy="3065462"/>
        </p:xfrm>
        <a:graphic>
          <a:graphicData uri="http://schemas.openxmlformats.org/presentationml/2006/ole">
            <mc:AlternateContent xmlns:mc="http://schemas.openxmlformats.org/markup-compatibility/2006">
              <mc:Choice xmlns:v="urn:schemas-microsoft-com:vml" Requires="v">
                <p:oleObj spid="_x0000_s3075" name="Equation" r:id="rId3" imgW="3581400" imgH="1549400" progId="Equation.DSMT4">
                  <p:embed/>
                </p:oleObj>
              </mc:Choice>
              <mc:Fallback>
                <p:oleObj name="Equation" r:id="rId3" imgW="3581400" imgH="1549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357438"/>
                        <a:ext cx="7086600" cy="306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3188"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
        <p:nvSpPr>
          <p:cNvPr id="93189" name="Text Box 5"/>
          <p:cNvSpPr txBox="1">
            <a:spLocks noChangeArrowheads="1"/>
          </p:cNvSpPr>
          <p:nvPr/>
        </p:nvSpPr>
        <p:spPr bwMode="auto">
          <a:xfrm>
            <a:off x="609600" y="1504950"/>
            <a:ext cx="198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a:spcBef>
                <a:spcPct val="50000"/>
              </a:spcBef>
              <a:buClrTx/>
              <a:buSzTx/>
              <a:buFontTx/>
              <a:buNone/>
            </a:pPr>
            <a:r>
              <a:rPr lang="en-US" altLang="en-US"/>
              <a:t>Step 4: </a:t>
            </a:r>
          </a:p>
        </p:txBody>
      </p:sp>
    </p:spTree>
    <p:extLst>
      <p:ext uri="{BB962C8B-B14F-4D97-AF65-F5344CB8AC3E}">
        <p14:creationId xmlns:p14="http://schemas.microsoft.com/office/powerpoint/2010/main" val="37962227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GB" altLang="en-US" sz="3200" dirty="0" smtClean="0">
                <a:ea typeface="ＭＳ Ｐゴシック" panose="020B0600070205080204" pitchFamily="34" charset="-128"/>
              </a:rPr>
              <a:t>Example 6: Solution</a:t>
            </a:r>
          </a:p>
        </p:txBody>
      </p:sp>
      <p:sp>
        <p:nvSpPr>
          <p:cNvPr id="94211" name="Rectangle 3"/>
          <p:cNvSpPr>
            <a:spLocks noGrp="1" noChangeArrowheads="1"/>
          </p:cNvSpPr>
          <p:nvPr>
            <p:ph type="body" idx="1"/>
          </p:nvPr>
        </p:nvSpPr>
        <p:spPr>
          <a:xfrm>
            <a:off x="609600" y="2017713"/>
            <a:ext cx="8534400" cy="4114800"/>
          </a:xfrm>
        </p:spPr>
        <p:txBody>
          <a:bodyPr>
            <a:normAutofit lnSpcReduction="10000"/>
          </a:bodyPr>
          <a:lstStyle/>
          <a:p>
            <a:pPr eaLnBrk="1" hangingPunct="1"/>
            <a:r>
              <a:rPr lang="en-GB" altLang="en-US" smtClean="0">
                <a:ea typeface="ＭＳ Ｐゴシック" panose="020B0600070205080204" pitchFamily="34" charset="-128"/>
              </a:rPr>
              <a:t>Step 5: </a:t>
            </a:r>
          </a:p>
          <a:p>
            <a:pPr eaLnBrk="1" hangingPunct="1"/>
            <a:r>
              <a:rPr lang="en-GB" altLang="en-US" smtClean="0">
                <a:ea typeface="ＭＳ Ｐゴシック" panose="020B0600070205080204" pitchFamily="34" charset="-128"/>
              </a:rPr>
              <a:t>The value of the test statistic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baseline="30000" smtClean="0">
                <a:ea typeface="ＭＳ Ｐゴシック" panose="020B0600070205080204" pitchFamily="34" charset="-128"/>
              </a:rPr>
              <a:t>2</a:t>
            </a:r>
            <a:r>
              <a:rPr lang="en-GB" altLang="en-US" smtClean="0">
                <a:ea typeface="ＭＳ Ｐゴシック" panose="020B0600070205080204" pitchFamily="34" charset="-128"/>
              </a:rPr>
              <a:t> = 4.339 </a:t>
            </a:r>
          </a:p>
          <a:p>
            <a:pPr lvl="1" eaLnBrk="1" hangingPunct="1"/>
            <a:r>
              <a:rPr lang="en-GB" altLang="en-US" smtClean="0">
                <a:ea typeface="ＭＳ Ｐゴシック" panose="020B0600070205080204" pitchFamily="34" charset="-128"/>
              </a:rPr>
              <a:t>It is less than the critical value of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GB" altLang="en-US" baseline="30000" smtClean="0">
                <a:ea typeface="ＭＳ Ｐゴシック" panose="020B0600070205080204" pitchFamily="34" charset="-128"/>
              </a:rPr>
              <a:t>2</a:t>
            </a:r>
            <a:endParaRPr lang="en-GB" altLang="en-US" smtClean="0">
              <a:ea typeface="ＭＳ Ｐゴシック" panose="020B0600070205080204" pitchFamily="34" charset="-128"/>
            </a:endParaRPr>
          </a:p>
          <a:p>
            <a:pPr lvl="1" eaLnBrk="1" hangingPunct="1"/>
            <a:r>
              <a:rPr lang="en-GB" altLang="en-US" smtClean="0">
                <a:ea typeface="ＭＳ Ｐゴシック" panose="020B0600070205080204" pitchFamily="34" charset="-128"/>
              </a:rPr>
              <a:t>It falls in the nonrejection region</a:t>
            </a:r>
          </a:p>
          <a:p>
            <a:pPr eaLnBrk="1" hangingPunct="1"/>
            <a:r>
              <a:rPr lang="en-GB" altLang="en-US" smtClean="0">
                <a:ea typeface="ＭＳ Ｐゴシック" panose="020B0600070205080204" pitchFamily="34" charset="-128"/>
              </a:rPr>
              <a:t>Hence, we fail to reject the null hypothesis</a:t>
            </a:r>
          </a:p>
          <a:p>
            <a:pPr eaLnBrk="1" hangingPunct="1"/>
            <a:r>
              <a:rPr lang="en-GB" altLang="en-US" smtClean="0">
                <a:ea typeface="ＭＳ Ｐゴシック" panose="020B0600070205080204" pitchFamily="34" charset="-128"/>
              </a:rPr>
              <a:t>We state that the distribution of households with regard to income appears to be similar (homogeneous) in California and Wisconsin.</a:t>
            </a:r>
          </a:p>
        </p:txBody>
      </p:sp>
      <p:sp>
        <p:nvSpPr>
          <p:cNvPr id="94212"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412251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l-GR" altLang="en-US" sz="3200" dirty="0"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US" altLang="en-US" sz="3200" baseline="30000" dirty="0" smtClean="0">
                <a:ea typeface="ＭＳ Ｐゴシック" panose="020B0600070205080204" pitchFamily="34" charset="-128"/>
              </a:rPr>
              <a:t>2</a:t>
            </a:r>
            <a:r>
              <a:rPr lang="en-US" altLang="en-US" sz="3200" dirty="0" smtClean="0">
                <a:ea typeface="ＭＳ Ｐゴシック" panose="020B0600070205080204" pitchFamily="34" charset="-128"/>
              </a:rPr>
              <a:t> for </a:t>
            </a:r>
            <a:r>
              <a:rPr lang="en-US" altLang="en-US" sz="3200" dirty="0" err="1" smtClean="0">
                <a:ea typeface="ＭＳ Ｐゴシック" panose="020B0600070205080204" pitchFamily="34" charset="-128"/>
              </a:rPr>
              <a:t>df</a:t>
            </a:r>
            <a:r>
              <a:rPr lang="en-US" altLang="en-US" sz="3200" dirty="0" smtClean="0">
                <a:ea typeface="ＭＳ Ｐゴシック" panose="020B0600070205080204" pitchFamily="34" charset="-128"/>
              </a:rPr>
              <a:t> = 7 and .10 Area in the Right Tail  </a:t>
            </a:r>
          </a:p>
        </p:txBody>
      </p:sp>
      <p:sp>
        <p:nvSpPr>
          <p:cNvPr id="8195" name="Text Box 37"/>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8196" name="Picture 38" descr="table_11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00200"/>
            <a:ext cx="7086600" cy="458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53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Figure 1</a:t>
            </a:r>
          </a:p>
        </p:txBody>
      </p:sp>
      <p:sp>
        <p:nvSpPr>
          <p:cNvPr id="9219" name="Text Box 11"/>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922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301875"/>
            <a:ext cx="52578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70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2</a:t>
            </a:r>
          </a:p>
        </p:txBody>
      </p:sp>
      <p:sp>
        <p:nvSpPr>
          <p:cNvPr id="10243" name="Rectangle 3"/>
          <p:cNvSpPr>
            <a:spLocks noGrp="1" noChangeArrowheads="1"/>
          </p:cNvSpPr>
          <p:nvPr>
            <p:ph type="body" idx="1"/>
          </p:nvPr>
        </p:nvSpPr>
        <p:spPr>
          <a:xfrm>
            <a:off x="381000" y="2017713"/>
            <a:ext cx="8574088" cy="4114800"/>
          </a:xfrm>
        </p:spPr>
        <p:txBody>
          <a:bodyPr/>
          <a:lstStyle/>
          <a:p>
            <a:pPr>
              <a:spcBef>
                <a:spcPct val="50000"/>
              </a:spcBef>
              <a:buClrTx/>
              <a:buSzTx/>
              <a:buFont typeface="Wingdings" panose="05000000000000000000" pitchFamily="2" charset="2"/>
              <a:buChar char=" "/>
            </a:pPr>
            <a:r>
              <a:rPr lang="en-US" altLang="en-US" smtClean="0">
                <a:ea typeface="ＭＳ Ｐゴシック" panose="020B0600070205080204" pitchFamily="34" charset="-128"/>
              </a:rPr>
              <a:t>Find the value of </a:t>
            </a:r>
            <a:r>
              <a:rPr lang="el-GR" altLang="en-US"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US" altLang="en-US" smtClean="0">
                <a:ea typeface="ＭＳ Ｐゴシック" panose="020B0600070205080204" pitchFamily="34" charset="-128"/>
              </a:rPr>
              <a:t>² for 12 degrees of freedom and an area of .05 in the left tail of the chi-square distribution curve.</a:t>
            </a:r>
          </a:p>
          <a:p>
            <a:pPr eaLnBrk="1" hangingPunct="1"/>
            <a:endParaRPr lang="en-US" altLang="en-US" smtClean="0">
              <a:ea typeface="ＭＳ Ｐゴシック" panose="020B0600070205080204" pitchFamily="34" charset="-128"/>
            </a:endParaRPr>
          </a:p>
        </p:txBody>
      </p:sp>
      <p:sp>
        <p:nvSpPr>
          <p:cNvPr id="10244"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38790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200" dirty="0" smtClean="0">
                <a:ea typeface="ＭＳ Ｐゴシック" panose="020B0600070205080204" pitchFamily="34" charset="-128"/>
              </a:rPr>
              <a:t>Example 2: Solution</a:t>
            </a:r>
          </a:p>
        </p:txBody>
      </p:sp>
      <p:sp>
        <p:nvSpPr>
          <p:cNvPr id="11267" name="Rectangle 3"/>
          <p:cNvSpPr>
            <a:spLocks noGrp="1" noChangeArrowheads="1"/>
          </p:cNvSpPr>
          <p:nvPr>
            <p:ph type="body" idx="1"/>
          </p:nvPr>
        </p:nvSpPr>
        <p:spPr>
          <a:xfrm>
            <a:off x="685800" y="2017713"/>
            <a:ext cx="8269288" cy="4114800"/>
          </a:xfrm>
        </p:spPr>
        <p:txBody>
          <a:bodyPr/>
          <a:lstStyle/>
          <a:p>
            <a:pPr eaLnBrk="1" hangingPunct="1">
              <a:buFont typeface="Wingdings" panose="05000000000000000000" pitchFamily="2" charset="2"/>
              <a:buChar char=" "/>
            </a:pPr>
            <a:r>
              <a:rPr lang="en-US" altLang="en-US" dirty="0" smtClean="0">
                <a:ea typeface="ＭＳ Ｐゴシック" panose="020B0600070205080204" pitchFamily="34" charset="-128"/>
              </a:rPr>
              <a:t>Area in the right tail  = 1 – Area in the left tail                                      = 1 – .05 = .95</a:t>
            </a:r>
          </a:p>
        </p:txBody>
      </p:sp>
      <p:sp>
        <p:nvSpPr>
          <p:cNvPr id="11268" name="Text Box 4"/>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644885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p:txBody>
          <a:bodyPr/>
          <a:lstStyle/>
          <a:p>
            <a:pPr eaLnBrk="1" hangingPunct="1"/>
            <a:r>
              <a:rPr lang="en-US" altLang="en-US" sz="3200" smtClean="0">
                <a:ea typeface="ＭＳ Ｐゴシック" panose="020B0600070205080204" pitchFamily="34" charset="-128"/>
              </a:rPr>
              <a:t>Table 11.2 </a:t>
            </a:r>
            <a:r>
              <a:rPr lang="el-GR" altLang="en-US" sz="3200" smtClean="0">
                <a:latin typeface="Times New Roman" panose="02020603050405020304" pitchFamily="18" charset="0"/>
                <a:ea typeface="ＭＳ Ｐゴシック" panose="020B0600070205080204" pitchFamily="34" charset="-128"/>
                <a:cs typeface="Times New Roman" panose="02020603050405020304" pitchFamily="18" charset="0"/>
              </a:rPr>
              <a:t>χ</a:t>
            </a:r>
            <a:r>
              <a:rPr lang="en-US" altLang="en-US" sz="3200" baseline="30000" smtClean="0">
                <a:ea typeface="ＭＳ Ｐゴシック" panose="020B0600070205080204" pitchFamily="34" charset="-128"/>
              </a:rPr>
              <a:t>2</a:t>
            </a:r>
            <a:r>
              <a:rPr lang="en-US" altLang="en-US" sz="3200" smtClean="0">
                <a:ea typeface="ＭＳ Ｐゴシック" panose="020B0600070205080204" pitchFamily="34" charset="-128"/>
              </a:rPr>
              <a:t> for df = 12 and .95 Area in the Right 				Tail </a:t>
            </a:r>
          </a:p>
        </p:txBody>
      </p:sp>
      <p:sp>
        <p:nvSpPr>
          <p:cNvPr id="12291" name="Text Box 37"/>
          <p:cNvSpPr txBox="1">
            <a:spLocks noChangeArrowheads="1"/>
          </p:cNvSpPr>
          <p:nvPr/>
        </p:nvSpPr>
        <p:spPr bwMode="auto">
          <a:xfrm>
            <a:off x="4211638" y="6224588"/>
            <a:ext cx="46085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buClrTx/>
              <a:buSzTx/>
              <a:buFontTx/>
              <a:buNone/>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12292" name="Picture 38" descr="table_11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7162800" cy="456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7858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1834</Words>
  <Application>Microsoft Office PowerPoint</Application>
  <PresentationFormat>On-screen Show (4:3)</PresentationFormat>
  <Paragraphs>154</Paragraphs>
  <Slides>41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ＭＳ Ｐゴシック</vt:lpstr>
      <vt:lpstr>Arial</vt:lpstr>
      <vt:lpstr>Calibri</vt:lpstr>
      <vt:lpstr>Times New Roman</vt:lpstr>
      <vt:lpstr>Verdana</vt:lpstr>
      <vt:lpstr>Wingdings</vt:lpstr>
      <vt:lpstr>Office Theme</vt:lpstr>
      <vt:lpstr>Equation</vt:lpstr>
      <vt:lpstr>Chapter 12: Inference about a Population Lecture 6b </vt:lpstr>
      <vt:lpstr>THE CHI-SQUARE DISTRIBUTION</vt:lpstr>
      <vt:lpstr>Three chi-square distribution curves.</vt:lpstr>
      <vt:lpstr>Example 1</vt:lpstr>
      <vt:lpstr>χ2 for df = 7 and .10 Area in the Right Tail  </vt:lpstr>
      <vt:lpstr>Figure 1</vt:lpstr>
      <vt:lpstr>Example 2</vt:lpstr>
      <vt:lpstr>Example 2: Solution</vt:lpstr>
      <vt:lpstr>Table 11.2 χ2 for df = 12 and .95 Area in the Right     Tail </vt:lpstr>
      <vt:lpstr>Figure 11.3</vt:lpstr>
      <vt:lpstr>Inferences about Population Variance</vt:lpstr>
      <vt:lpstr>Inferences about Population Variance (cont.)</vt:lpstr>
      <vt:lpstr>Inferences about Population Variance (cont.)</vt:lpstr>
      <vt:lpstr>Example 2</vt:lpstr>
      <vt:lpstr>Inferences about Population Variance (cont.)</vt:lpstr>
      <vt:lpstr>Example 3</vt:lpstr>
      <vt:lpstr>Example 4</vt:lpstr>
      <vt:lpstr>Example 4</vt:lpstr>
      <vt:lpstr>Example 4</vt:lpstr>
      <vt:lpstr>Example 4: Solution</vt:lpstr>
      <vt:lpstr>Example 4: Solution</vt:lpstr>
      <vt:lpstr>Example 4: Solution</vt:lpstr>
      <vt:lpstr>PowerPoint Presentation</vt:lpstr>
      <vt:lpstr>Calculating the Value of the Test Statistic</vt:lpstr>
      <vt:lpstr>Example 4: Solution</vt:lpstr>
      <vt:lpstr>Example 4: Solution</vt:lpstr>
      <vt:lpstr>Example 5</vt:lpstr>
      <vt:lpstr>Example 5: Solution</vt:lpstr>
      <vt:lpstr>Example 5: Solution</vt:lpstr>
      <vt:lpstr>PowerPoint Presentation</vt:lpstr>
      <vt:lpstr>Observed and Expected Frequencies</vt:lpstr>
      <vt:lpstr>Example 5: Solution</vt:lpstr>
      <vt:lpstr>Example 5: Solution</vt:lpstr>
      <vt:lpstr>Example 6</vt:lpstr>
      <vt:lpstr>Example 6</vt:lpstr>
      <vt:lpstr>Example 6: Solution</vt:lpstr>
      <vt:lpstr>Example 6: Solution</vt:lpstr>
      <vt:lpstr>PowerPoint Presentation</vt:lpstr>
      <vt:lpstr>Observed and Expected Frequencies</vt:lpstr>
      <vt:lpstr>Example 6: Solution</vt:lpstr>
      <vt:lpstr>Example 6: 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Inference about a Population Lecture 7b </dc:title>
  <dc:creator>Naveen Abedin</dc:creator>
  <cp:lastModifiedBy>HP</cp:lastModifiedBy>
  <cp:revision>33</cp:revision>
  <dcterms:created xsi:type="dcterms:W3CDTF">2015-10-29T07:35:32Z</dcterms:created>
  <dcterms:modified xsi:type="dcterms:W3CDTF">2017-07-10T06:13:03Z</dcterms:modified>
</cp:coreProperties>
</file>