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7" r:id="rId6"/>
    <p:sldId id="268" r:id="rId7"/>
    <p:sldId id="260" r:id="rId8"/>
    <p:sldId id="261" r:id="rId9"/>
    <p:sldId id="264" r:id="rId10"/>
    <p:sldId id="266" r:id="rId11"/>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4951A9EA-FF49-4243-B7DA-CAF52077B974}" type="datetimeFigureOut">
              <a:rPr lang="en-US" smtClean="0"/>
              <a:pPr/>
              <a:t>7/5/2017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8E03ECAF-551E-4A3F-8511-42930D48FC0A}" type="slidenum">
              <a:rPr lang="en-US" smtClean="0"/>
              <a:pPr/>
              <a:t>‹#›</a:t>
            </a:fld>
            <a:endParaRPr lang="en-US"/>
          </a:p>
        </p:txBody>
      </p:sp>
    </p:spTree>
    <p:extLst>
      <p:ext uri="{BB962C8B-B14F-4D97-AF65-F5344CB8AC3E}">
        <p14:creationId xmlns:p14="http://schemas.microsoft.com/office/powerpoint/2010/main" val="17753419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E4206-F8FF-49E1-A7C5-C43976A7FADC}"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E4206-F8FF-49E1-A7C5-C43976A7FADC}"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E4206-F8FF-49E1-A7C5-C43976A7FADC}"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E4206-F8FF-49E1-A7C5-C43976A7FADC}"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4206-F8FF-49E1-A7C5-C43976A7FADC}" type="datetimeFigureOut">
              <a:rPr lang="en-US" smtClean="0"/>
              <a:pPr/>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E4206-F8FF-49E1-A7C5-C43976A7FADC}"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E4206-F8FF-49E1-A7C5-C43976A7FADC}" type="datetimeFigureOut">
              <a:rPr lang="en-US" smtClean="0"/>
              <a:pPr/>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E4206-F8FF-49E1-A7C5-C43976A7FADC}" type="datetimeFigureOut">
              <a:rPr lang="en-US" smtClean="0"/>
              <a:pPr/>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E4206-F8FF-49E1-A7C5-C43976A7FADC}" type="datetimeFigureOut">
              <a:rPr lang="en-US" smtClean="0"/>
              <a:pPr/>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E4206-F8FF-49E1-A7C5-C43976A7FADC}"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E4206-F8FF-49E1-A7C5-C43976A7FADC}" type="datetimeFigureOut">
              <a:rPr lang="en-US" smtClean="0"/>
              <a:pPr/>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95522-8BA7-46CE-84D5-73C31F0E9A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E4206-F8FF-49E1-A7C5-C43976A7FADC}" type="datetimeFigureOut">
              <a:rPr lang="en-US" smtClean="0"/>
              <a:pPr/>
              <a:t>7/5/2017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95522-8BA7-46CE-84D5-73C31F0E9A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Chapter 12: Inference about a Population</a:t>
            </a:r>
            <a:br>
              <a:rPr lang="en-US" sz="3200" dirty="0" smtClean="0"/>
            </a:br>
            <a:r>
              <a:rPr lang="en-US" sz="3200" dirty="0" smtClean="0"/>
              <a:t>Lecture 6a </a:t>
            </a:r>
            <a:endParaRPr lang="en-US" sz="3200" dirty="0"/>
          </a:p>
        </p:txBody>
      </p:sp>
      <p:sp>
        <p:nvSpPr>
          <p:cNvPr id="3" name="Subtitle 2"/>
          <p:cNvSpPr>
            <a:spLocks noGrp="1"/>
          </p:cNvSpPr>
          <p:nvPr>
            <p:ph type="subTitle" idx="1"/>
          </p:nvPr>
        </p:nvSpPr>
        <p:spPr>
          <a:xfrm>
            <a:off x="1371600" y="4267200"/>
            <a:ext cx="6400800" cy="1371600"/>
          </a:xfrm>
        </p:spPr>
        <p:txBody>
          <a:bodyPr/>
          <a:lstStyle/>
          <a:p>
            <a:r>
              <a:rPr lang="en-US" smtClean="0"/>
              <a:t>Instructor</a:t>
            </a:r>
            <a:r>
              <a:rPr lang="en-US" dirty="0" smtClean="0"/>
              <a:t>: Naveen Abedin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Greater uncertainty</a:t>
            </a:r>
            <a:endParaRPr lang="en-US" dirty="0"/>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US" dirty="0" smtClean="0"/>
              <a:t>Like z-distribution, the t-distribution is used to is used to measure the statistical difference between sample mean value and the hypothesized population mean value, with the exception that when a t-distribution is used, the population standard deviation is unknown. </a:t>
            </a:r>
          </a:p>
          <a:p>
            <a:r>
              <a:rPr lang="en-US" dirty="0" smtClean="0"/>
              <a:t>The t-distribution is hence wider than the z-distribution because z-distribution deals only with one unknown, </a:t>
            </a:r>
            <a:r>
              <a:rPr lang="el-GR" dirty="0" smtClean="0"/>
              <a:t>μ</a:t>
            </a:r>
            <a:r>
              <a:rPr lang="en-US" dirty="0" smtClean="0"/>
              <a:t>. But t-distribution deals with two unknowns, </a:t>
            </a:r>
            <a:r>
              <a:rPr lang="el-GR" dirty="0" smtClean="0"/>
              <a:t>μ</a:t>
            </a:r>
            <a:r>
              <a:rPr lang="en-US" dirty="0" smtClean="0"/>
              <a:t> and </a:t>
            </a:r>
            <a:r>
              <a:rPr lang="el-GR" dirty="0" smtClean="0"/>
              <a:t>σ</a:t>
            </a:r>
            <a:r>
              <a:rPr lang="en-US" dirty="0" smtClean="0"/>
              <a:t>. With greater uncertainty, the t-distribution displays greater variability around the population parameter.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In previous chapters, statistical inferences were made based on the assumption that the population standard deviation, </a:t>
            </a:r>
            <a:r>
              <a:rPr lang="el-GR" dirty="0" smtClean="0"/>
              <a:t>σ</a:t>
            </a:r>
            <a:r>
              <a:rPr lang="en-US" dirty="0" smtClean="0"/>
              <a:t>, is known. However, it is more common and realistic to encounter a situation where both </a:t>
            </a:r>
            <a:r>
              <a:rPr lang="el-GR" dirty="0" smtClean="0"/>
              <a:t>μ</a:t>
            </a:r>
            <a:r>
              <a:rPr lang="en-US" dirty="0" smtClean="0"/>
              <a:t> and </a:t>
            </a:r>
            <a:r>
              <a:rPr lang="el-GR" dirty="0" smtClean="0"/>
              <a:t>σ</a:t>
            </a:r>
            <a:r>
              <a:rPr lang="en-US" dirty="0" smtClean="0"/>
              <a:t> are unknown.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3200" dirty="0" smtClean="0"/>
              <a:t>Introduction (cont.)</a:t>
            </a:r>
            <a:endParaRPr lang="en-US" sz="3200" dirty="0"/>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sz="2600" dirty="0" smtClean="0"/>
              <a:t>When </a:t>
            </a:r>
            <a:r>
              <a:rPr lang="el-GR" sz="2600" dirty="0" smtClean="0"/>
              <a:t>μ</a:t>
            </a:r>
            <a:r>
              <a:rPr lang="en-US" sz="2600" dirty="0"/>
              <a:t> </a:t>
            </a:r>
            <a:r>
              <a:rPr lang="en-US" sz="2600" dirty="0" smtClean="0"/>
              <a:t>is unknown but </a:t>
            </a:r>
            <a:r>
              <a:rPr lang="el-GR" sz="2600" dirty="0" smtClean="0"/>
              <a:t>σ</a:t>
            </a:r>
            <a:r>
              <a:rPr lang="en-US" sz="2600" dirty="0" smtClean="0"/>
              <a:t> is known, we can use the standardized normal distribution for estimation and hypothesis testing</a:t>
            </a:r>
          </a:p>
          <a:p>
            <a:endParaRPr lang="en-US" sz="2600" dirty="0"/>
          </a:p>
          <a:p>
            <a:endParaRPr lang="en-US" sz="2600" dirty="0" smtClean="0"/>
          </a:p>
          <a:p>
            <a:r>
              <a:rPr lang="en-US" sz="2600" dirty="0" smtClean="0"/>
              <a:t>When </a:t>
            </a:r>
            <a:r>
              <a:rPr lang="el-GR" sz="2600" dirty="0" smtClean="0"/>
              <a:t>μ</a:t>
            </a:r>
            <a:r>
              <a:rPr lang="en-US" sz="2600" dirty="0" smtClean="0"/>
              <a:t> and </a:t>
            </a:r>
            <a:r>
              <a:rPr lang="el-GR" sz="2600" dirty="0" smtClean="0"/>
              <a:t>σ</a:t>
            </a:r>
            <a:r>
              <a:rPr lang="en-US" sz="2600" dirty="0" smtClean="0"/>
              <a:t> are both unknown, we can no longer use the z-statistic because we do not know what </a:t>
            </a:r>
            <a:r>
              <a:rPr lang="el-GR" sz="2600" dirty="0" smtClean="0"/>
              <a:t>σ</a:t>
            </a:r>
            <a:r>
              <a:rPr lang="en-US" sz="2600" dirty="0" smtClean="0"/>
              <a:t> is. Instead we have to use the best estimator of </a:t>
            </a:r>
            <a:r>
              <a:rPr lang="el-GR" sz="2600" dirty="0" smtClean="0"/>
              <a:t>σ</a:t>
            </a:r>
            <a:r>
              <a:rPr lang="en-US" sz="2600" dirty="0" smtClean="0"/>
              <a:t>, which is the sample standard deviation, s, to compute a t-statistic to conduct statistical inferences about the population:</a:t>
            </a:r>
          </a:p>
          <a:p>
            <a:endParaRPr lang="en-US" sz="2600" dirty="0"/>
          </a:p>
          <a:p>
            <a:endParaRPr lang="en-US" sz="2600" dirty="0" smtClean="0"/>
          </a:p>
          <a:p>
            <a:endParaRPr lang="en-US" sz="2600" dirty="0" smtClean="0"/>
          </a:p>
          <a:p>
            <a:r>
              <a:rPr lang="en-US" sz="2600" dirty="0" smtClean="0"/>
              <a:t>where t follows the Student t-distribution when the sampled population is normal </a:t>
            </a:r>
            <a:endParaRPr lang="en-US" sz="2600"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1752600"/>
            <a:ext cx="1665014" cy="1057345"/>
          </a:xfrm>
          <a:prstGeom prst="rect">
            <a:avLst/>
          </a:prstGeom>
          <a:noFill/>
        </p:spPr>
      </p:pic>
      <p:sp>
        <p:nvSpPr>
          <p:cNvPr id="1027" name="Rectangle 3"/>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1285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4724400"/>
            <a:ext cx="6553200" cy="100374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a:t>
            </a:r>
            <a:endParaRPr lang="en-US" dirty="0"/>
          </a:p>
        </p:txBody>
      </p:sp>
      <p:sp>
        <p:nvSpPr>
          <p:cNvPr id="3" name="Content Placeholder 2"/>
          <p:cNvSpPr>
            <a:spLocks noGrp="1"/>
          </p:cNvSpPr>
          <p:nvPr>
            <p:ph idx="1"/>
          </p:nvPr>
        </p:nvSpPr>
        <p:spPr/>
        <p:txBody>
          <a:bodyPr/>
          <a:lstStyle/>
          <a:p>
            <a:r>
              <a:rPr lang="en-US" dirty="0" smtClean="0"/>
              <a:t>Confidence Interval when </a:t>
            </a:r>
            <a:r>
              <a:rPr lang="el-GR" dirty="0" smtClean="0"/>
              <a:t>μ</a:t>
            </a:r>
            <a:r>
              <a:rPr lang="en-US" dirty="0" smtClean="0"/>
              <a:t> and </a:t>
            </a:r>
            <a:r>
              <a:rPr lang="el-GR" dirty="0" smtClean="0"/>
              <a:t>σ</a:t>
            </a:r>
            <a:r>
              <a:rPr lang="en-US" dirty="0" smtClean="0"/>
              <a:t> are both unknown</a:t>
            </a:r>
            <a:endParaRPr lang="en-US"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66800" y="2895600"/>
            <a:ext cx="7280910" cy="990600"/>
          </a:xfrm>
          <a:prstGeom prst="rect">
            <a:avLst/>
          </a:prstGeom>
          <a:noFill/>
        </p:spPr>
      </p:pic>
      <p:sp>
        <p:nvSpPr>
          <p:cNvPr id="16387" name="Rectangle 3"/>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t-distribution?</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514350" indent="-514350"/>
            <a:r>
              <a:rPr lang="en-US" dirty="0" smtClean="0"/>
              <a:t>If population mean and variance are both unknown, the t-distribution can be used to estimate these parameters if the sample size n is sufficiently large based on the following scenarios:</a:t>
            </a:r>
          </a:p>
          <a:p>
            <a:pPr marL="514350" indent="-514350">
              <a:buFont typeface="+mj-lt"/>
              <a:buAutoNum type="arabicPeriod"/>
            </a:pPr>
            <a:r>
              <a:rPr lang="en-US" dirty="0" smtClean="0"/>
              <a:t>The population distribution is normal or near normal, smaller than 30 sample size may be used</a:t>
            </a:r>
          </a:p>
          <a:p>
            <a:pPr marL="514350" indent="-514350">
              <a:buFont typeface="+mj-lt"/>
              <a:buAutoNum type="arabicPeriod"/>
            </a:pPr>
            <a:r>
              <a:rPr lang="en-US" dirty="0" smtClean="0"/>
              <a:t>If population distribution is not normal</a:t>
            </a:r>
            <a:r>
              <a:rPr lang="en-US" smtClean="0"/>
              <a:t>, n ≥ </a:t>
            </a:r>
            <a:r>
              <a:rPr lang="en-US" dirty="0" smtClean="0"/>
              <a:t>30 is usually adequate</a:t>
            </a:r>
          </a:p>
          <a:p>
            <a:pPr marL="514350" indent="-514350">
              <a:buFont typeface="+mj-lt"/>
              <a:buAutoNum type="arabicPeriod"/>
            </a:pPr>
            <a:r>
              <a:rPr lang="en-US" dirty="0" smtClean="0"/>
              <a:t>If population distribution is highly skewed or has outliers, n ≥ 50 should be used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Example 1</a:t>
            </a:r>
            <a:endParaRPr lang="en-US" dirty="0"/>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t>The </a:t>
            </a:r>
            <a:r>
              <a:rPr lang="en-US" dirty="0"/>
              <a:t>high school athletic director is asked if football players are doing well academically as the other student athletes. We know from a previous study that the average GPA for the student athletes is 3.10. After an initiative to help improve the GPA of student athletes, the athletic director randomly samples 20 football players and finds that the average GPA of the sample is 3.18 with a sample standard deviation of 0.54. Is there a significant improvement? Use a 0.05 significance level. </a:t>
            </a:r>
          </a:p>
          <a:p>
            <a:endParaRPr lang="en-US" dirty="0"/>
          </a:p>
        </p:txBody>
      </p:sp>
    </p:spTree>
    <p:extLst>
      <p:ext uri="{BB962C8B-B14F-4D97-AF65-F5344CB8AC3E}">
        <p14:creationId xmlns:p14="http://schemas.microsoft.com/office/powerpoint/2010/main" val="152465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US" sz="3200" dirty="0" smtClean="0"/>
              <a:t>Example 2</a:t>
            </a:r>
            <a:endParaRPr lang="en-US" sz="3200" dirty="0"/>
          </a:p>
        </p:txBody>
      </p:sp>
      <p:sp>
        <p:nvSpPr>
          <p:cNvPr id="3" name="Content Placeholder 2"/>
          <p:cNvSpPr>
            <a:spLocks noGrp="1"/>
          </p:cNvSpPr>
          <p:nvPr>
            <p:ph idx="1"/>
          </p:nvPr>
        </p:nvSpPr>
        <p:spPr>
          <a:xfrm>
            <a:off x="457200" y="609600"/>
            <a:ext cx="8229600" cy="6248400"/>
          </a:xfrm>
        </p:spPr>
        <p:txBody>
          <a:bodyPr>
            <a:normAutofit/>
          </a:bodyPr>
          <a:lstStyle/>
          <a:p>
            <a:r>
              <a:rPr lang="en-US" sz="1800" dirty="0" smtClean="0"/>
              <a:t>Recent studies have found that it is profitable to recycle newspapers. Many companies have gone into the business of collecting used newspapers from households and recycling them. A major expense however is the collection of old newspapers from homes. A financial analyst has computed that the firm would make a profit if the mean weekly newspaper collection from each household exceeded 2.0 pounds. In a study to determine the feasibility of a recycling plant, a random sample of 148 households was drawn from a large community, and the weekly weight of discarded newspapers was recorded. Is there sufficient evidence to allow the analyst to conclude that the recycling plant would be profitable at 1% significance level?</a:t>
            </a:r>
            <a:endParaRPr lang="en-US" sz="1800" dirty="0"/>
          </a:p>
        </p:txBody>
      </p:sp>
      <p:pic>
        <p:nvPicPr>
          <p:cNvPr id="1026" name="Picture 2"/>
          <p:cNvPicPr>
            <a:picLocks noChangeAspect="1" noChangeArrowheads="1"/>
          </p:cNvPicPr>
          <p:nvPr/>
        </p:nvPicPr>
        <p:blipFill>
          <a:blip r:embed="rId2"/>
          <a:srcRect/>
          <a:stretch>
            <a:fillRect/>
          </a:stretch>
        </p:blipFill>
        <p:spPr bwMode="auto">
          <a:xfrm>
            <a:off x="762000" y="3421904"/>
            <a:ext cx="7924800" cy="34360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dirty="0" smtClean="0"/>
              <a:t>Example 2: Sample Statistics</a:t>
            </a:r>
            <a:endParaRPr lang="en-US" sz="3600" dirty="0"/>
          </a:p>
        </p:txBody>
      </p:sp>
      <p:pic>
        <p:nvPicPr>
          <p:cNvPr id="8" name="Picture 4"/>
          <p:cNvPicPr>
            <a:picLocks noGrp="1" noChangeAspect="1" noChangeArrowheads="1"/>
          </p:cNvPicPr>
          <p:nvPr>
            <p:ph idx="1"/>
          </p:nvPr>
        </p:nvPicPr>
        <p:blipFill>
          <a:blip r:embed="rId2"/>
          <a:srcRect/>
          <a:stretch>
            <a:fillRect/>
          </a:stretch>
        </p:blipFill>
        <p:spPr bwMode="auto">
          <a:xfrm>
            <a:off x="533400" y="1600200"/>
            <a:ext cx="4495800" cy="70549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304800" y="2514600"/>
            <a:ext cx="7915839" cy="3105150"/>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a:srcRect/>
          <a:stretch>
            <a:fillRect/>
          </a:stretch>
        </p:blipFill>
        <p:spPr bwMode="auto">
          <a:xfrm>
            <a:off x="685800" y="5638800"/>
            <a:ext cx="4648200" cy="96051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T-statistic is Robust</a:t>
            </a:r>
            <a:endParaRPr lang="en-US" dirty="0"/>
          </a:p>
        </p:txBody>
      </p:sp>
      <p:sp>
        <p:nvSpPr>
          <p:cNvPr id="3" name="Content Placeholder 2"/>
          <p:cNvSpPr>
            <a:spLocks noGrp="1"/>
          </p:cNvSpPr>
          <p:nvPr>
            <p:ph idx="1"/>
          </p:nvPr>
        </p:nvSpPr>
        <p:spPr/>
        <p:txBody>
          <a:bodyPr>
            <a:normAutofit lnSpcReduction="10000"/>
          </a:bodyPr>
          <a:lstStyle/>
          <a:p>
            <a:r>
              <a:rPr lang="en-US" dirty="0" smtClean="0"/>
              <a:t>Previously, it was mentioned that the t-statistic is Student t-distributed if the population from which the sample has been extracted is normal. However, Student t-distribution is said to be </a:t>
            </a:r>
            <a:r>
              <a:rPr lang="en-US" sz="4000" b="1" dirty="0" smtClean="0"/>
              <a:t>robust</a:t>
            </a:r>
            <a:r>
              <a:rPr lang="en-US" dirty="0" smtClean="0"/>
              <a:t>, meaning that if the population is non-normal, the results of the t-test and confidence interval estimate are still valid provided that the population is not extremely non-normal.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620</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Chapter 12: Inference about a Population Lecture 6a </vt:lpstr>
      <vt:lpstr>Introduction</vt:lpstr>
      <vt:lpstr>Introduction (cont.)</vt:lpstr>
      <vt:lpstr>Introduction (cont.)</vt:lpstr>
      <vt:lpstr>When to use t-distribution?</vt:lpstr>
      <vt:lpstr>Example 1</vt:lpstr>
      <vt:lpstr>Example 2</vt:lpstr>
      <vt:lpstr>Example 2: Sample Statistics</vt:lpstr>
      <vt:lpstr>T-statistic is Robust</vt:lpstr>
      <vt:lpstr>Greater uncertainty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Inference about a Population Lecture 7a </dc:title>
  <dc:creator>Naveen Abedin</dc:creator>
  <cp:lastModifiedBy>Naveen Abedin</cp:lastModifiedBy>
  <cp:revision>40</cp:revision>
  <dcterms:created xsi:type="dcterms:W3CDTF">2015-10-28T09:00:19Z</dcterms:created>
  <dcterms:modified xsi:type="dcterms:W3CDTF">2017-07-05T03:33:42Z</dcterms:modified>
</cp:coreProperties>
</file>