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71" r:id="rId3"/>
    <p:sldId id="257" r:id="rId4"/>
    <p:sldId id="258" r:id="rId5"/>
    <p:sldId id="260" r:id="rId6"/>
    <p:sldId id="261" r:id="rId7"/>
    <p:sldId id="263" r:id="rId8"/>
    <p:sldId id="262" r:id="rId9"/>
    <p:sldId id="265" r:id="rId10"/>
    <p:sldId id="266" r:id="rId11"/>
    <p:sldId id="267" r:id="rId12"/>
    <p:sldId id="269" r:id="rId13"/>
    <p:sldId id="268" r:id="rId14"/>
    <p:sldId id="270" r:id="rId15"/>
    <p:sldId id="272" r:id="rId16"/>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D3AB0239-DAE6-44A6-88B2-33B349BB93AD}" type="datetimeFigureOut">
              <a:rPr lang="en-US" smtClean="0"/>
              <a:pPr/>
              <a:t>2/14/2017</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E6E8C03B-827F-4F2C-B530-9F0201EC7FCD}" type="slidenum">
              <a:rPr lang="en-US" smtClean="0"/>
              <a:pPr/>
              <a:t>‹#›</a:t>
            </a:fld>
            <a:endParaRPr lang="en-US"/>
          </a:p>
        </p:txBody>
      </p:sp>
    </p:spTree>
    <p:extLst>
      <p:ext uri="{BB962C8B-B14F-4D97-AF65-F5344CB8AC3E}">
        <p14:creationId xmlns:p14="http://schemas.microsoft.com/office/powerpoint/2010/main" val="37556374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12CAFA-BD6C-427B-B93B-EEFC07ECC704}" type="datetimeFigureOut">
              <a:rPr lang="en-US" smtClean="0"/>
              <a:pPr/>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FB452-3F39-44C5-94AC-21E0D5F2C8F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12CAFA-BD6C-427B-B93B-EEFC07ECC704}" type="datetimeFigureOut">
              <a:rPr lang="en-US" smtClean="0"/>
              <a:pPr/>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FB452-3F39-44C5-94AC-21E0D5F2C8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12CAFA-BD6C-427B-B93B-EEFC07ECC704}" type="datetimeFigureOut">
              <a:rPr lang="en-US" smtClean="0"/>
              <a:pPr/>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FB452-3F39-44C5-94AC-21E0D5F2C8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12CAFA-BD6C-427B-B93B-EEFC07ECC704}" type="datetimeFigureOut">
              <a:rPr lang="en-US" smtClean="0"/>
              <a:pPr/>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FB452-3F39-44C5-94AC-21E0D5F2C8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12CAFA-BD6C-427B-B93B-EEFC07ECC704}" type="datetimeFigureOut">
              <a:rPr lang="en-US" smtClean="0"/>
              <a:pPr/>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FB452-3F39-44C5-94AC-21E0D5F2C8F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12CAFA-BD6C-427B-B93B-EEFC07ECC704}" type="datetimeFigureOut">
              <a:rPr lang="en-US" smtClean="0"/>
              <a:pPr/>
              <a:t>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FB452-3F39-44C5-94AC-21E0D5F2C8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12CAFA-BD6C-427B-B93B-EEFC07ECC704}" type="datetimeFigureOut">
              <a:rPr lang="en-US" smtClean="0"/>
              <a:pPr/>
              <a:t>2/14/2017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6FB452-3F39-44C5-94AC-21E0D5F2C8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12CAFA-BD6C-427B-B93B-EEFC07ECC704}" type="datetimeFigureOut">
              <a:rPr lang="en-US" smtClean="0"/>
              <a:pPr/>
              <a:t>2/14/2017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6FB452-3F39-44C5-94AC-21E0D5F2C8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12CAFA-BD6C-427B-B93B-EEFC07ECC704}" type="datetimeFigureOut">
              <a:rPr lang="en-US" smtClean="0"/>
              <a:pPr/>
              <a:t>2/14/2017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6FB452-3F39-44C5-94AC-21E0D5F2C8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12CAFA-BD6C-427B-B93B-EEFC07ECC704}" type="datetimeFigureOut">
              <a:rPr lang="en-US" smtClean="0"/>
              <a:pPr/>
              <a:t>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FB452-3F39-44C5-94AC-21E0D5F2C8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12CAFA-BD6C-427B-B93B-EEFC07ECC704}" type="datetimeFigureOut">
              <a:rPr lang="en-US" smtClean="0"/>
              <a:pPr/>
              <a:t>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FB452-3F39-44C5-94AC-21E0D5F2C8F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12CAFA-BD6C-427B-B93B-EEFC07ECC704}" type="datetimeFigureOut">
              <a:rPr lang="en-US" smtClean="0"/>
              <a:pPr/>
              <a:t>2/14/2017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6FB452-3F39-44C5-94AC-21E0D5F2C8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676400"/>
            <a:ext cx="8610600" cy="1924051"/>
          </a:xfrm>
        </p:spPr>
        <p:txBody>
          <a:bodyPr>
            <a:normAutofit/>
          </a:bodyPr>
          <a:lstStyle/>
          <a:p>
            <a:r>
              <a:rPr lang="en-US" sz="3200" b="1" dirty="0" smtClean="0"/>
              <a:t>Chapter 11: Introduction to Hypothesis Testing</a:t>
            </a:r>
            <a:r>
              <a:rPr lang="en-US" dirty="0" smtClean="0"/>
              <a:t/>
            </a:r>
            <a:br>
              <a:rPr lang="en-US" dirty="0" smtClean="0"/>
            </a:br>
            <a:r>
              <a:rPr lang="en-US" sz="3600" dirty="0" smtClean="0"/>
              <a:t>Lecture 5b</a:t>
            </a:r>
            <a:endParaRPr lang="en-US" sz="3600" dirty="0"/>
          </a:p>
        </p:txBody>
      </p:sp>
      <p:sp>
        <p:nvSpPr>
          <p:cNvPr id="3" name="Subtitle 2"/>
          <p:cNvSpPr>
            <a:spLocks noGrp="1"/>
          </p:cNvSpPr>
          <p:nvPr>
            <p:ph type="subTitle" idx="1"/>
          </p:nvPr>
        </p:nvSpPr>
        <p:spPr/>
        <p:txBody>
          <a:bodyPr/>
          <a:lstStyle/>
          <a:p>
            <a:r>
              <a:rPr lang="en-US" dirty="0" smtClean="0"/>
              <a:t>Instructor: Naveen Abedin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P-value and Rejection Region Together</a:t>
            </a:r>
            <a:endParaRPr lang="en-US" dirty="0"/>
          </a:p>
        </p:txBody>
      </p:sp>
      <p:sp>
        <p:nvSpPr>
          <p:cNvPr id="3" name="Content Placeholder 2"/>
          <p:cNvSpPr>
            <a:spLocks noGrp="1"/>
          </p:cNvSpPr>
          <p:nvPr>
            <p:ph idx="1"/>
          </p:nvPr>
        </p:nvSpPr>
        <p:spPr>
          <a:xfrm>
            <a:off x="457200" y="1066800"/>
            <a:ext cx="8305800" cy="5486400"/>
          </a:xfrm>
        </p:spPr>
        <p:txBody>
          <a:bodyPr>
            <a:normAutofit lnSpcReduction="10000"/>
          </a:bodyPr>
          <a:lstStyle/>
          <a:p>
            <a:r>
              <a:rPr lang="en-US" dirty="0" smtClean="0"/>
              <a:t>In the Rejection Region method, a boundary value       is selected such that if the sample mean     is greater than this value, we reject the null hypothesis in favor of the alternative. The boundary value is determined through the selection of the significance level. </a:t>
            </a:r>
          </a:p>
          <a:p>
            <a:r>
              <a:rPr lang="en-US" dirty="0" smtClean="0"/>
              <a:t>The p-value method can be related to the rejection region method as follows:</a:t>
            </a:r>
          </a:p>
          <a:p>
            <a:pPr marL="571500" indent="-571500">
              <a:buFont typeface="+mj-lt"/>
              <a:buAutoNum type="romanLcPeriod"/>
            </a:pPr>
            <a:r>
              <a:rPr lang="en-US" dirty="0" smtClean="0"/>
              <a:t>If p-value &lt; </a:t>
            </a:r>
            <a:r>
              <a:rPr lang="el-GR" dirty="0" smtClean="0"/>
              <a:t>α</a:t>
            </a:r>
            <a:r>
              <a:rPr lang="en-US" dirty="0" smtClean="0"/>
              <a:t>, then reject the null hypothesis</a:t>
            </a:r>
          </a:p>
          <a:p>
            <a:pPr marL="571500" indent="-571500">
              <a:buFont typeface="+mj-lt"/>
              <a:buAutoNum type="romanLcPeriod"/>
            </a:pPr>
            <a:r>
              <a:rPr lang="en-US" dirty="0" smtClean="0"/>
              <a:t>If p-value &gt; </a:t>
            </a:r>
            <a:r>
              <a:rPr lang="el-GR" dirty="0" smtClean="0"/>
              <a:t>α</a:t>
            </a:r>
            <a:r>
              <a:rPr lang="en-US" dirty="0" smtClean="0"/>
              <a:t>, then do not reject the null hypothesis</a:t>
            </a:r>
            <a:endParaRPr lang="en-US" dirty="0"/>
          </a:p>
        </p:txBody>
      </p:sp>
      <p:pic>
        <p:nvPicPr>
          <p:cNvPr id="4"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905000" y="1447800"/>
            <a:ext cx="401955" cy="554421"/>
          </a:xfrm>
          <a:prstGeom prst="rect">
            <a:avLst/>
          </a:prstGeom>
          <a:noFill/>
        </p:spPr>
      </p:pic>
      <p:pic>
        <p:nvPicPr>
          <p:cNvPr id="5"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905000" y="1981200"/>
            <a:ext cx="228600" cy="53788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Fine-tuning Interpretation of Results</a:t>
            </a:r>
            <a:endParaRPr lang="en-US" dirty="0"/>
          </a:p>
        </p:txBody>
      </p:sp>
      <p:sp>
        <p:nvSpPr>
          <p:cNvPr id="3" name="Content Placeholder 2"/>
          <p:cNvSpPr>
            <a:spLocks noGrp="1"/>
          </p:cNvSpPr>
          <p:nvPr>
            <p:ph idx="1"/>
          </p:nvPr>
        </p:nvSpPr>
        <p:spPr>
          <a:xfrm>
            <a:off x="457200" y="1066800"/>
            <a:ext cx="8229600" cy="5410200"/>
          </a:xfrm>
        </p:spPr>
        <p:txBody>
          <a:bodyPr>
            <a:normAutofit fontScale="85000" lnSpcReduction="10000"/>
          </a:bodyPr>
          <a:lstStyle/>
          <a:p>
            <a:r>
              <a:rPr lang="en-US" dirty="0" smtClean="0"/>
              <a:t>Rejecting the null hypothesis does not automatically mean we accept the alternative hypothesis. All conclusions are based on our sample statistic, thus the statistical inferences do not prove anything about the population – it simply estimates the likely population scenario. </a:t>
            </a:r>
            <a:r>
              <a:rPr lang="en-US" b="1" dirty="0" smtClean="0"/>
              <a:t>All test conclusions are based on the statistical evidence collected from the sample. </a:t>
            </a:r>
          </a:p>
          <a:p>
            <a:r>
              <a:rPr lang="en-US" dirty="0" smtClean="0"/>
              <a:t>Rejecting the null hypothesis: There is enough </a:t>
            </a:r>
            <a:r>
              <a:rPr lang="en-US" b="1" dirty="0" smtClean="0"/>
              <a:t>statistical evidence</a:t>
            </a:r>
            <a:r>
              <a:rPr lang="en-US" dirty="0" smtClean="0"/>
              <a:t> to infer that the null hypothesis is false and the alternative hypothesis is true</a:t>
            </a:r>
          </a:p>
          <a:p>
            <a:r>
              <a:rPr lang="en-US" dirty="0" smtClean="0"/>
              <a:t>Do not reject the null hypothesis: not enough </a:t>
            </a:r>
            <a:r>
              <a:rPr lang="en-US" b="1" dirty="0" smtClean="0"/>
              <a:t>statistical evidence</a:t>
            </a:r>
            <a:r>
              <a:rPr lang="en-US" dirty="0" smtClean="0"/>
              <a:t> exists to show the alternative hypothesis is true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conduct hypothesis test</a:t>
            </a:r>
            <a:endParaRPr lang="en-US" dirty="0"/>
          </a:p>
        </p:txBody>
      </p:sp>
      <p:pic>
        <p:nvPicPr>
          <p:cNvPr id="4" name="Content Placeholder 3"/>
          <p:cNvPicPr>
            <a:picLocks noGrp="1"/>
          </p:cNvPicPr>
          <p:nvPr>
            <p:ph idx="1"/>
          </p:nvPr>
        </p:nvPicPr>
        <p:blipFill>
          <a:blip r:embed="rId2"/>
          <a:srcRect/>
          <a:stretch>
            <a:fillRect/>
          </a:stretch>
        </p:blipFill>
        <p:spPr bwMode="auto">
          <a:xfrm>
            <a:off x="0" y="1676400"/>
            <a:ext cx="9144000"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4</a:t>
            </a:r>
            <a:endParaRPr lang="en-US" dirty="0"/>
          </a:p>
        </p:txBody>
      </p:sp>
      <p:sp>
        <p:nvSpPr>
          <p:cNvPr id="3" name="Content Placeholder 2"/>
          <p:cNvSpPr>
            <a:spLocks noGrp="1"/>
          </p:cNvSpPr>
          <p:nvPr>
            <p:ph idx="1"/>
          </p:nvPr>
        </p:nvSpPr>
        <p:spPr/>
        <p:txBody>
          <a:bodyPr/>
          <a:lstStyle/>
          <a:p>
            <a:pPr lvl="0"/>
            <a:r>
              <a:rPr lang="en-US" dirty="0" smtClean="0"/>
              <a:t>A principal at a certain school claims that the students in his school have an above average intelligence, i.e. an IQ score above 100. A random sample of thirty students’ IQ scores has a mean score </a:t>
            </a:r>
            <a:r>
              <a:rPr lang="en-US" smtClean="0"/>
              <a:t>of 108. </a:t>
            </a:r>
            <a:r>
              <a:rPr lang="en-US" dirty="0" smtClean="0"/>
              <a:t>Is there sufficient evidence to support the principal’s claim at 5% significance level? The mean population IQ is 100 with a standard deviation of 15. IQ scores are normally distributed.</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Example 5</a:t>
            </a:r>
            <a:endParaRPr lang="en-US" dirty="0"/>
          </a:p>
        </p:txBody>
      </p:sp>
      <p:sp>
        <p:nvSpPr>
          <p:cNvPr id="3" name="Content Placeholder 2"/>
          <p:cNvSpPr>
            <a:spLocks noGrp="1"/>
          </p:cNvSpPr>
          <p:nvPr>
            <p:ph idx="1"/>
          </p:nvPr>
        </p:nvSpPr>
        <p:spPr>
          <a:xfrm>
            <a:off x="457200" y="1066800"/>
            <a:ext cx="8229600" cy="5059363"/>
          </a:xfrm>
        </p:spPr>
        <p:txBody>
          <a:bodyPr>
            <a:normAutofit fontScale="92500" lnSpcReduction="10000"/>
          </a:bodyPr>
          <a:lstStyle/>
          <a:p>
            <a:r>
              <a:rPr lang="en-US" dirty="0" smtClean="0"/>
              <a:t>A pre-Med student in a statistics class is required to do a class project. She plans to collect her own sample data to test the claim that the mean body temperature is less than 98.6 degrees Fahrenheit.  She gathered a random sample of 12 healthy adults, measured their body temperatures and obtained a sample mean of 98.39 degrees Fahrenheit. Assuming that body temperatures are normally distributed with standard deviation of 0.535, use 5% significance level to test whether her claim is supported by her sample?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6</a:t>
            </a:r>
            <a:endParaRPr lang="en-US" dirty="0"/>
          </a:p>
        </p:txBody>
      </p:sp>
      <p:sp>
        <p:nvSpPr>
          <p:cNvPr id="3" name="Content Placeholder 2"/>
          <p:cNvSpPr>
            <a:spLocks noGrp="1"/>
          </p:cNvSpPr>
          <p:nvPr>
            <p:ph idx="1"/>
          </p:nvPr>
        </p:nvSpPr>
        <p:spPr/>
        <p:txBody>
          <a:bodyPr>
            <a:normAutofit fontScale="70000" lnSpcReduction="20000"/>
          </a:bodyPr>
          <a:lstStyle/>
          <a:p>
            <a:r>
              <a:rPr lang="en-US" altLang="en-US" dirty="0"/>
              <a:t>At Canon Food Corporation, it used to take an average of 90 minutes for new workers to learn a food processing job.  Recently the company installed a new food processing machine.  The supervisor at the company wants to find if the mean time taken by new workers to learn the food processing procedure on this new machine is different from 90 minutes.  A sample of 20 workers showed that it took, on average, 85 minutes for them to learn the food processing procedure on the new machine.  It is known that the learning times for all new workers are normally distributed with a population standard deviation of 7 minutes.  </a:t>
            </a:r>
            <a:r>
              <a:rPr lang="en-US" altLang="en-US" dirty="0" smtClean="0"/>
              <a:t>Use the rejection region method and </a:t>
            </a:r>
            <a:r>
              <a:rPr lang="en-US" altLang="en-US" i="1" dirty="0" smtClean="0">
                <a:latin typeface="Times New Roman" charset="0"/>
              </a:rPr>
              <a:t>p</a:t>
            </a:r>
            <a:r>
              <a:rPr lang="en-US" altLang="en-US" dirty="0" smtClean="0"/>
              <a:t>–value method to test </a:t>
            </a:r>
            <a:r>
              <a:rPr lang="en-US" altLang="en-US" dirty="0"/>
              <a:t>that the mean learning time for the food processing procedure on the new machine is different from 90 minutes.  What will your conclusion be if </a:t>
            </a:r>
            <a:r>
              <a:rPr lang="el-GR" altLang="en-US" dirty="0">
                <a:latin typeface="Times New Roman" charset="0"/>
                <a:cs typeface="Times New Roman" charset="0"/>
              </a:rPr>
              <a:t>α</a:t>
            </a:r>
            <a:r>
              <a:rPr lang="en-GB" altLang="en-US" dirty="0">
                <a:latin typeface="Times New Roman" charset="0"/>
                <a:cs typeface="Times New Roman" charset="0"/>
              </a:rPr>
              <a:t> </a:t>
            </a:r>
            <a:r>
              <a:rPr lang="en-GB" altLang="en-US" dirty="0">
                <a:cs typeface="Times New Roman" charset="0"/>
              </a:rPr>
              <a:t>= .01? </a:t>
            </a:r>
            <a:endParaRPr lang="el-GR" altLang="en-US" dirty="0">
              <a:latin typeface="Times New Roman" charset="0"/>
              <a:cs typeface="Times New Roman" charset="0"/>
            </a:endParaRPr>
          </a:p>
          <a:p>
            <a:endParaRPr lang="en-US" dirty="0"/>
          </a:p>
        </p:txBody>
      </p:sp>
    </p:spTree>
    <p:extLst>
      <p:ext uri="{BB962C8B-B14F-4D97-AF65-F5344CB8AC3E}">
        <p14:creationId xmlns:p14="http://schemas.microsoft.com/office/powerpoint/2010/main" val="2218513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Rejection Region Method</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college bookstore tells prospective students that the average cost of its textbooks is $52 with a standard deviation of $4.50. A group of smart statistics students thinks that the average cost is higher. In order to test the bookstore’s claim against their alternative, the students will select a random sample of size 100. Assume that the mean from their random sample is $52.80. Perform a hypothesis test </a:t>
            </a:r>
            <a:r>
              <a:rPr lang="en-US" dirty="0" smtClean="0"/>
              <a:t>using the rejection region method at </a:t>
            </a:r>
            <a:r>
              <a:rPr lang="en-US" dirty="0"/>
              <a:t>the 5% level of significance and state your decision</a:t>
            </a:r>
          </a:p>
        </p:txBody>
      </p:sp>
    </p:spTree>
    <p:extLst>
      <p:ext uri="{BB962C8B-B14F-4D97-AF65-F5344CB8AC3E}">
        <p14:creationId xmlns:p14="http://schemas.microsoft.com/office/powerpoint/2010/main" val="91394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Recap</a:t>
            </a:r>
            <a:endParaRPr lang="en-US" dirty="0"/>
          </a:p>
        </p:txBody>
      </p:sp>
      <p:sp>
        <p:nvSpPr>
          <p:cNvPr id="3" name="Content Placeholder 2"/>
          <p:cNvSpPr>
            <a:spLocks noGrp="1"/>
          </p:cNvSpPr>
          <p:nvPr>
            <p:ph idx="1"/>
          </p:nvPr>
        </p:nvSpPr>
        <p:spPr>
          <a:xfrm>
            <a:off x="457200" y="914400"/>
            <a:ext cx="8229600" cy="5562600"/>
          </a:xfrm>
        </p:spPr>
        <p:txBody>
          <a:bodyPr>
            <a:normAutofit fontScale="92500" lnSpcReduction="20000"/>
          </a:bodyPr>
          <a:lstStyle/>
          <a:p>
            <a:r>
              <a:rPr lang="en-US" dirty="0" smtClean="0"/>
              <a:t>Hypothesis testing is one of the two tools that can be used for the purposes of statistical inference. </a:t>
            </a:r>
          </a:p>
          <a:p>
            <a:r>
              <a:rPr lang="en-US" dirty="0" smtClean="0"/>
              <a:t>Example: A man is accused of murder and a trial has been set to determine his innocence. We can set up two hypotheses based on this:-</a:t>
            </a:r>
          </a:p>
          <a:p>
            <a:pPr marL="571500" indent="-571500">
              <a:buFont typeface="+mj-lt"/>
              <a:buAutoNum type="romanUcPeriod"/>
            </a:pPr>
            <a:r>
              <a:rPr lang="en-US" b="1" dirty="0" smtClean="0"/>
              <a:t>Null Hypothesis: H</a:t>
            </a:r>
            <a:r>
              <a:rPr lang="en-US" sz="2000" b="1" dirty="0" smtClean="0"/>
              <a:t>0</a:t>
            </a:r>
            <a:r>
              <a:rPr lang="en-US" b="1" dirty="0" smtClean="0"/>
              <a:t> : the man is innocent</a:t>
            </a:r>
          </a:p>
          <a:p>
            <a:pPr marL="571500" indent="-571500">
              <a:buFont typeface="+mj-lt"/>
              <a:buAutoNum type="romanUcPeriod"/>
            </a:pPr>
            <a:r>
              <a:rPr lang="en-US" b="1" dirty="0" smtClean="0"/>
              <a:t>Alternative Hypothesis: H</a:t>
            </a:r>
            <a:r>
              <a:rPr lang="en-US" sz="2000" b="1" dirty="0" smtClean="0"/>
              <a:t>1</a:t>
            </a:r>
            <a:r>
              <a:rPr lang="en-US" b="1" dirty="0" smtClean="0"/>
              <a:t>: the man is guilty</a:t>
            </a:r>
          </a:p>
          <a:p>
            <a:pPr marL="571500" indent="-571500"/>
            <a:r>
              <a:rPr lang="en-US" dirty="0" smtClean="0"/>
              <a:t>Remember the null hypothesis is default setting, the status quo. </a:t>
            </a:r>
          </a:p>
          <a:p>
            <a:pPr marL="571500" indent="-571500"/>
            <a:r>
              <a:rPr lang="en-US" dirty="0" smtClean="0"/>
              <a:t>Given this situation, do we assess whether there is enough statistical evidence to support H</a:t>
            </a:r>
            <a:r>
              <a:rPr lang="en-US" sz="2000" dirty="0" smtClean="0"/>
              <a:t>0</a:t>
            </a:r>
            <a:r>
              <a:rPr lang="en-US" dirty="0" smtClean="0"/>
              <a:t> over H</a:t>
            </a:r>
            <a:r>
              <a:rPr lang="en-US" sz="2000" dirty="0" smtClean="0"/>
              <a:t>1</a:t>
            </a:r>
            <a:r>
              <a:rPr lang="en-US" dirty="0" smtClean="0"/>
              <a:t>, or vice-versa.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Method 2: the p-value</a:t>
            </a:r>
            <a:endParaRPr lang="en-US" dirty="0"/>
          </a:p>
        </p:txBody>
      </p:sp>
      <p:sp>
        <p:nvSpPr>
          <p:cNvPr id="3" name="Content Placeholder 2"/>
          <p:cNvSpPr>
            <a:spLocks noGrp="1"/>
          </p:cNvSpPr>
          <p:nvPr>
            <p:ph idx="1"/>
          </p:nvPr>
        </p:nvSpPr>
        <p:spPr>
          <a:xfrm>
            <a:off x="457200" y="1143000"/>
            <a:ext cx="8229600" cy="5410200"/>
          </a:xfrm>
        </p:spPr>
        <p:txBody>
          <a:bodyPr>
            <a:normAutofit lnSpcReduction="10000"/>
          </a:bodyPr>
          <a:lstStyle/>
          <a:p>
            <a:r>
              <a:rPr lang="en-US" dirty="0" smtClean="0"/>
              <a:t>The rejection region method is a very one-dimensional method – either there is sufficient evidence to reject the null hypothesis, or, there is insufficient evidence to reject the null hypothesis. </a:t>
            </a:r>
          </a:p>
          <a:p>
            <a:r>
              <a:rPr lang="en-US" dirty="0" smtClean="0"/>
              <a:t>The rejection region method does not however give information on the strength of the evidence. E.g. rejection region will only tell us if there is sufficient evidence to reject null hypothesis; however it will not tell us how strong the evidence against null hypothesis is.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Method 2: the p-value (cont.)</a:t>
            </a:r>
            <a:endParaRPr lang="en-US" dirty="0"/>
          </a:p>
        </p:txBody>
      </p:sp>
      <p:sp>
        <p:nvSpPr>
          <p:cNvPr id="3" name="Content Placeholder 2"/>
          <p:cNvSpPr>
            <a:spLocks noGrp="1"/>
          </p:cNvSpPr>
          <p:nvPr>
            <p:ph idx="1"/>
          </p:nvPr>
        </p:nvSpPr>
        <p:spPr>
          <a:xfrm>
            <a:off x="457200" y="1219200"/>
            <a:ext cx="8229600" cy="4906963"/>
          </a:xfrm>
        </p:spPr>
        <p:txBody>
          <a:bodyPr/>
          <a:lstStyle/>
          <a:p>
            <a:r>
              <a:rPr lang="en-US" dirty="0" smtClean="0"/>
              <a:t>The Rejection Region method only tells us about the sufficiency of the evidence.</a:t>
            </a:r>
          </a:p>
          <a:p>
            <a:r>
              <a:rPr lang="en-US" dirty="0" smtClean="0"/>
              <a:t>P-value will tell us about the strength of the evidence.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Autofit/>
          </a:bodyPr>
          <a:lstStyle/>
          <a:p>
            <a:r>
              <a:rPr lang="en-US" sz="3500" dirty="0" smtClean="0"/>
              <a:t>Method 2: the p-value (cont.)</a:t>
            </a:r>
            <a:endParaRPr lang="en-US" sz="3500" dirty="0"/>
          </a:p>
        </p:txBody>
      </p:sp>
      <p:sp>
        <p:nvSpPr>
          <p:cNvPr id="3" name="Content Placeholder 2"/>
          <p:cNvSpPr>
            <a:spLocks noGrp="1"/>
          </p:cNvSpPr>
          <p:nvPr>
            <p:ph idx="1"/>
          </p:nvPr>
        </p:nvSpPr>
        <p:spPr>
          <a:xfrm>
            <a:off x="457200" y="838200"/>
            <a:ext cx="8229600" cy="5867400"/>
          </a:xfrm>
        </p:spPr>
        <p:txBody>
          <a:bodyPr>
            <a:normAutofit fontScale="92500" lnSpcReduction="20000"/>
          </a:bodyPr>
          <a:lstStyle/>
          <a:p>
            <a:r>
              <a:rPr lang="en-US" dirty="0" smtClean="0"/>
              <a:t>The calculation of p-value is based on two underlying assumptions:-</a:t>
            </a:r>
          </a:p>
          <a:p>
            <a:r>
              <a:rPr lang="en-US" dirty="0" smtClean="0"/>
              <a:t>P-value: (</a:t>
            </a:r>
            <a:r>
              <a:rPr lang="en-US" dirty="0" err="1" smtClean="0"/>
              <a:t>i</a:t>
            </a:r>
            <a:r>
              <a:rPr lang="en-US" dirty="0" smtClean="0"/>
              <a:t>) Assuming that the null hypothesis is </a:t>
            </a:r>
            <a:r>
              <a:rPr lang="en-US" b="1" dirty="0" smtClean="0"/>
              <a:t>true</a:t>
            </a:r>
            <a:r>
              <a:rPr lang="en-US" dirty="0" smtClean="0"/>
              <a:t>, (ii) the sample statistic is greater than the null hypothesis value simply by </a:t>
            </a:r>
            <a:r>
              <a:rPr lang="en-US" b="1" dirty="0" smtClean="0"/>
              <a:t>random chance </a:t>
            </a:r>
            <a:r>
              <a:rPr lang="en-US" dirty="0" smtClean="0"/>
              <a:t>(and not greater due to its cost-effectiveness). </a:t>
            </a:r>
          </a:p>
          <a:p>
            <a:r>
              <a:rPr lang="en-US" dirty="0" smtClean="0"/>
              <a:t>P-value measures the probability of these assumptions being true. </a:t>
            </a:r>
          </a:p>
          <a:p>
            <a:r>
              <a:rPr lang="en-US" dirty="0" smtClean="0"/>
              <a:t>A low p-value is indicating that (</a:t>
            </a:r>
            <a:r>
              <a:rPr lang="en-US" dirty="0" err="1" smtClean="0"/>
              <a:t>i</a:t>
            </a:r>
            <a:r>
              <a:rPr lang="en-US" dirty="0" smtClean="0"/>
              <a:t>) our assumption that the null hypothesis is true is wrong and (ii) the assumption that sample statistic is different from the null hypothesis value simply by random chance is also wrong. Therefore a low p-value leads to the rejection of the null hypothesis.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2: the p-value (cont.)</a:t>
            </a:r>
            <a:endParaRPr lang="en-US" dirty="0"/>
          </a:p>
        </p:txBody>
      </p:sp>
      <p:sp>
        <p:nvSpPr>
          <p:cNvPr id="3" name="Content Placeholder 2"/>
          <p:cNvSpPr>
            <a:spLocks noGrp="1"/>
          </p:cNvSpPr>
          <p:nvPr>
            <p:ph idx="1"/>
          </p:nvPr>
        </p:nvSpPr>
        <p:spPr/>
        <p:txBody>
          <a:bodyPr>
            <a:normAutofit fontScale="25000" lnSpcReduction="20000"/>
          </a:bodyPr>
          <a:lstStyle/>
          <a:p>
            <a:r>
              <a:rPr lang="en-US" sz="11200" dirty="0"/>
              <a:t>P value is based on a two part assumption – one is that the null hypothesis is correct; second the difference between null hypothesis and the sample statistic is caused entirely due to random chance, and not by the intervention. Therefore, if </a:t>
            </a:r>
            <a:r>
              <a:rPr lang="en-US" sz="11200" dirty="0" smtClean="0"/>
              <a:t>the </a:t>
            </a:r>
            <a:r>
              <a:rPr lang="en-US" sz="11200" dirty="0"/>
              <a:t>probability </a:t>
            </a:r>
            <a:r>
              <a:rPr lang="en-US" sz="11200" dirty="0" smtClean="0"/>
              <a:t>of these assumptions (p-value) comes </a:t>
            </a:r>
            <a:r>
              <a:rPr lang="en-US" sz="11200" dirty="0"/>
              <a:t>out to be very small then that is indicating that firstly that it is highly unlikely the null hypothesis is true and secondly it is highly unlikely that the difference between the null hypothesis and the sample statistic is caused by random chance. Therefore, a small p-value points to the direction in favor of the alternative hypothesis.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Method 2: the p-value (cont.)</a:t>
            </a:r>
            <a:endParaRPr lang="en-US" dirty="0"/>
          </a:p>
        </p:txBody>
      </p:sp>
      <p:sp>
        <p:nvSpPr>
          <p:cNvPr id="3" name="Content Placeholder 2"/>
          <p:cNvSpPr>
            <a:spLocks noGrp="1"/>
          </p:cNvSpPr>
          <p:nvPr>
            <p:ph idx="1"/>
          </p:nvPr>
        </p:nvSpPr>
        <p:spPr>
          <a:xfrm>
            <a:off x="457200" y="1219200"/>
            <a:ext cx="8229600" cy="4906963"/>
          </a:xfrm>
        </p:spPr>
        <p:txBody>
          <a:bodyPr>
            <a:normAutofit lnSpcReduction="10000"/>
          </a:bodyPr>
          <a:lstStyle/>
          <a:p>
            <a:r>
              <a:rPr lang="en-US" dirty="0" smtClean="0"/>
              <a:t>Calculation of p-value: Assuming the null hypothesis is true, what is the probability of observing a test statistic (X-bar) that is </a:t>
            </a:r>
            <a:r>
              <a:rPr lang="en-US" b="1" dirty="0" smtClean="0"/>
              <a:t>at least as extreme</a:t>
            </a:r>
            <a:r>
              <a:rPr lang="en-US" dirty="0" smtClean="0"/>
              <a:t> as the one found from the sample?</a:t>
            </a:r>
          </a:p>
          <a:p>
            <a:r>
              <a:rPr lang="en-US" dirty="0" smtClean="0"/>
              <a:t>If p-value is very low, then we are tempted to reject the null hypothesis.</a:t>
            </a:r>
          </a:p>
          <a:p>
            <a:r>
              <a:rPr lang="en-US" dirty="0" smtClean="0"/>
              <a:t>From the example: p-value is the probability of observing a sample mean as large as 178 given the population mean is 170.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3600" dirty="0" smtClean="0"/>
              <a:t>Thresholds for describing p-value</a:t>
            </a:r>
            <a:endParaRPr lang="en-US" sz="3600" dirty="0"/>
          </a:p>
        </p:txBody>
      </p:sp>
      <p:sp>
        <p:nvSpPr>
          <p:cNvPr id="3" name="Content Placeholder 2"/>
          <p:cNvSpPr>
            <a:spLocks noGrp="1"/>
          </p:cNvSpPr>
          <p:nvPr>
            <p:ph idx="1"/>
          </p:nvPr>
        </p:nvSpPr>
        <p:spPr>
          <a:xfrm>
            <a:off x="457200" y="1066800"/>
            <a:ext cx="8229600" cy="5059363"/>
          </a:xfrm>
        </p:spPr>
        <p:txBody>
          <a:bodyPr>
            <a:noAutofit/>
          </a:bodyPr>
          <a:lstStyle/>
          <a:p>
            <a:r>
              <a:rPr lang="en-US" sz="2800" dirty="0" smtClean="0"/>
              <a:t>If p-value is less than 0.01, there is overwhelming evidence to infer that the alternative hypothesis is true. Tests yielding such low p-values are said to be highly significant. </a:t>
            </a:r>
          </a:p>
          <a:p>
            <a:r>
              <a:rPr lang="en-US" sz="2800" dirty="0" smtClean="0"/>
              <a:t>P-value between 0.01 and 0.05 is deemed significant</a:t>
            </a:r>
          </a:p>
          <a:p>
            <a:r>
              <a:rPr lang="en-US" sz="2800" dirty="0" smtClean="0"/>
              <a:t>Results for p-value between 0.05 and 0.1 are said to be weak, i.e. the evidence in support of the alternative hypothesis is not very strong . Thus the results are not statistically significant. </a:t>
            </a:r>
          </a:p>
          <a:p>
            <a:r>
              <a:rPr lang="en-US" sz="2800" dirty="0" smtClean="0"/>
              <a:t>For p-values that are greater than 0.1, there is no evidence to infer that the alternative hypothesis is true.</a:t>
            </a:r>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TotalTime>
  <Words>1292</Words>
  <Application>Microsoft Office PowerPoint</Application>
  <PresentationFormat>On-screen Show (4:3)</PresentationFormat>
  <Paragraphs>49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Chapter 11: Introduction to Hypothesis Testing Lecture 5b</vt:lpstr>
      <vt:lpstr>Recap: Rejection Region Method</vt:lpstr>
      <vt:lpstr>Recap</vt:lpstr>
      <vt:lpstr>Method 2: the p-value</vt:lpstr>
      <vt:lpstr>Method 2: the p-value (cont.)</vt:lpstr>
      <vt:lpstr>Method 2: the p-value (cont.)</vt:lpstr>
      <vt:lpstr>Method 2: the p-value (cont.)</vt:lpstr>
      <vt:lpstr>Method 2: the p-value (cont.)</vt:lpstr>
      <vt:lpstr>Thresholds for describing p-value</vt:lpstr>
      <vt:lpstr>P-value and Rejection Region Together</vt:lpstr>
      <vt:lpstr>Fine-tuning Interpretation of Results</vt:lpstr>
      <vt:lpstr>Steps to conduct hypothesis test</vt:lpstr>
      <vt:lpstr>Example 4</vt:lpstr>
      <vt:lpstr>Example 5</vt:lpstr>
      <vt:lpstr>Example 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 Introduction to Hypothesis Testing Lecture 6b</dc:title>
  <dc:creator>Naveen Abedin</dc:creator>
  <cp:lastModifiedBy>Naveen Abedin</cp:lastModifiedBy>
  <cp:revision>68</cp:revision>
  <dcterms:created xsi:type="dcterms:W3CDTF">2015-10-15T12:16:25Z</dcterms:created>
  <dcterms:modified xsi:type="dcterms:W3CDTF">2017-02-14T17:48:15Z</dcterms:modified>
</cp:coreProperties>
</file>