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Elasticity (Part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7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AU" dirty="0"/>
              <a:t>Price Elasticity of Supply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69635" y="1219200"/>
            <a:ext cx="7864475" cy="5551488"/>
            <a:chOff x="946" y="791"/>
            <a:chExt cx="3853" cy="274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946" y="791"/>
              <a:ext cx="3853" cy="27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4" descr="D:\ESWORK\SWPUB\Arnold PPT\Art\Art Ch18\arn17456_180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" y="826"/>
              <a:ext cx="3754" cy="2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524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Price Elasticity of Supply and Time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The longer the period of adjustment to a change in price, the higher the price elasticity of supply.</a:t>
            </a:r>
          </a:p>
          <a:p>
            <a:r>
              <a:rPr lang="en-US" altLang="en-US" dirty="0"/>
              <a:t>Additional production takes time.</a:t>
            </a:r>
          </a:p>
          <a:p>
            <a:r>
              <a:rPr lang="en-US" altLang="en-US" dirty="0"/>
              <a:t>Reducing production takes time.</a:t>
            </a:r>
          </a:p>
          <a:p>
            <a:r>
              <a:rPr lang="en-AU" dirty="0" smtClean="0"/>
              <a:t>Example: Housing market.</a:t>
            </a:r>
          </a:p>
          <a:p>
            <a:pPr>
              <a:buFont typeface="Wingdings"/>
              <a:buChar char="è"/>
            </a:pPr>
            <a:r>
              <a:rPr lang="en-AU" dirty="0" smtClean="0"/>
              <a:t>If price increases of houses, will we be able to increase houses in short run? No.</a:t>
            </a:r>
          </a:p>
          <a:p>
            <a:pPr>
              <a:buFont typeface="Wingdings"/>
              <a:buChar char="è"/>
            </a:pPr>
            <a:r>
              <a:rPr lang="en-AU" dirty="0" smtClean="0"/>
              <a:t>In long run? Yes </a:t>
            </a:r>
            <a:r>
              <a:rPr lang="en-AU" dirty="0" smtClean="0">
                <a:sym typeface="Wingdings" panose="05000000000000000000" pitchFamily="2" charset="2"/>
              </a:rPr>
              <a:t> Dedicate more resources from production of other things to produce houses, hence increasing supply. Price Elasticity of Supply Increases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16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Determinants of Price Elasticity of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Four Factors determine Price Elasticity of Demand:</a:t>
            </a:r>
          </a:p>
          <a:p>
            <a:pPr marL="0" indent="0">
              <a:buNone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Number of substitutes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Necessities versus luxuries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Percentage of one’s budget spent on the good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Time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988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Determinants of Price Elasticity of </a:t>
            </a:r>
            <a:r>
              <a:rPr lang="en-AU" dirty="0" smtClean="0"/>
              <a:t>Demand (</a:t>
            </a:r>
            <a:r>
              <a:rPr lang="en-AU" dirty="0" err="1" smtClean="0"/>
              <a:t>Cont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AU" b="1" dirty="0" smtClean="0"/>
              <a:t>Number of Substitutes</a:t>
            </a:r>
            <a:r>
              <a:rPr lang="en-AU" dirty="0" smtClean="0"/>
              <a:t>:</a:t>
            </a:r>
          </a:p>
          <a:p>
            <a:pPr>
              <a:buFont typeface="Wingdings"/>
              <a:buChar char="è"/>
            </a:pPr>
            <a:r>
              <a:rPr lang="en-AU" dirty="0" smtClean="0">
                <a:sym typeface="Wingdings" panose="05000000000000000000" pitchFamily="2" charset="2"/>
              </a:rPr>
              <a:t>The more substitutes there are for a good, the higher the price elasticity of demand will be; the fewer </a:t>
            </a:r>
            <a:r>
              <a:rPr lang="en-AU" dirty="0">
                <a:sym typeface="Wingdings" panose="05000000000000000000" pitchFamily="2" charset="2"/>
              </a:rPr>
              <a:t>substitutes there are for a good, the </a:t>
            </a:r>
            <a:r>
              <a:rPr lang="en-AU" dirty="0" smtClean="0">
                <a:sym typeface="Wingdings" panose="05000000000000000000" pitchFamily="2" charset="2"/>
              </a:rPr>
              <a:t>lower </a:t>
            </a:r>
            <a:r>
              <a:rPr lang="en-AU" dirty="0">
                <a:sym typeface="Wingdings" panose="05000000000000000000" pitchFamily="2" charset="2"/>
              </a:rPr>
              <a:t>the price elasticity of demand will </a:t>
            </a:r>
            <a:r>
              <a:rPr lang="en-AU" dirty="0" smtClean="0">
                <a:sym typeface="Wingdings" panose="05000000000000000000" pitchFamily="2" charset="2"/>
              </a:rPr>
              <a:t>be.</a:t>
            </a:r>
          </a:p>
          <a:p>
            <a:pPr>
              <a:buFont typeface="Wingdings"/>
              <a:buChar char="è"/>
            </a:pPr>
            <a:r>
              <a:rPr lang="en-AU" dirty="0" smtClean="0">
                <a:sym typeface="Wingdings" panose="05000000000000000000" pitchFamily="2" charset="2"/>
              </a:rPr>
              <a:t>The more broadly defined the goods is, the fewer the substitutes it will have; the </a:t>
            </a:r>
            <a:r>
              <a:rPr lang="en-AU" dirty="0">
                <a:sym typeface="Wingdings" panose="05000000000000000000" pitchFamily="2" charset="2"/>
              </a:rPr>
              <a:t>more </a:t>
            </a:r>
            <a:r>
              <a:rPr lang="en-AU" dirty="0" smtClean="0">
                <a:sym typeface="Wingdings" panose="05000000000000000000" pitchFamily="2" charset="2"/>
              </a:rPr>
              <a:t>narrowly </a:t>
            </a:r>
            <a:r>
              <a:rPr lang="en-AU" dirty="0">
                <a:sym typeface="Wingdings" panose="05000000000000000000" pitchFamily="2" charset="2"/>
              </a:rPr>
              <a:t>defined the goods is, the </a:t>
            </a:r>
            <a:r>
              <a:rPr lang="en-AU" dirty="0" smtClean="0">
                <a:sym typeface="Wingdings" panose="05000000000000000000" pitchFamily="2" charset="2"/>
              </a:rPr>
              <a:t>more </a:t>
            </a:r>
            <a:r>
              <a:rPr lang="en-AU" dirty="0">
                <a:sym typeface="Wingdings" panose="05000000000000000000" pitchFamily="2" charset="2"/>
              </a:rPr>
              <a:t>the substitutes it will </a:t>
            </a:r>
            <a:r>
              <a:rPr lang="en-AU" dirty="0" smtClean="0">
                <a:sym typeface="Wingdings" panose="05000000000000000000" pitchFamily="2" charset="2"/>
              </a:rPr>
              <a:t>have</a:t>
            </a:r>
          </a:p>
          <a:p>
            <a:pPr>
              <a:buFont typeface="Wingdings"/>
              <a:buChar char="è"/>
            </a:pPr>
            <a:endParaRPr lang="en-AU" dirty="0">
              <a:sym typeface="Wingdings" panose="05000000000000000000" pitchFamily="2" charset="2"/>
            </a:endParaRPr>
          </a:p>
          <a:p>
            <a:r>
              <a:rPr lang="en-AU" b="1" dirty="0" smtClean="0">
                <a:sym typeface="Wingdings" panose="05000000000000000000" pitchFamily="2" charset="2"/>
              </a:rPr>
              <a:t>Necessities versus Luxuries</a:t>
            </a:r>
            <a:r>
              <a:rPr lang="en-AU" dirty="0" smtClean="0">
                <a:sym typeface="Wingdings" panose="05000000000000000000" pitchFamily="2" charset="2"/>
              </a:rPr>
              <a:t>: The more a good is considered luxury (a good we can go without) rather than a necessity (a good we can’t do without), the higher the price elasticity of demand will be.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948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Determinants of Price Elasticity of Demand (</a:t>
            </a:r>
            <a:r>
              <a:rPr lang="en-AU" dirty="0" err="1"/>
              <a:t>Cont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Percentage of One’s Budget Spent on the Good</a:t>
            </a:r>
            <a:r>
              <a:rPr lang="en-AU" dirty="0" smtClean="0"/>
              <a:t>:</a:t>
            </a:r>
          </a:p>
          <a:p>
            <a:pPr>
              <a:buFont typeface="Wingdings"/>
              <a:buChar char="è"/>
            </a:pPr>
            <a:r>
              <a:rPr lang="en-AU" dirty="0" smtClean="0">
                <a:sym typeface="Wingdings" panose="05000000000000000000" pitchFamily="2" charset="2"/>
              </a:rPr>
              <a:t>The greater the percentage of one’s budget that goes to purchase a good, the higher the price elasticity of demand will be; the smaller </a:t>
            </a:r>
            <a:r>
              <a:rPr lang="en-AU" dirty="0">
                <a:sym typeface="Wingdings" panose="05000000000000000000" pitchFamily="2" charset="2"/>
              </a:rPr>
              <a:t>the percentage of one’s budget that goes to purchase a good, the </a:t>
            </a:r>
            <a:r>
              <a:rPr lang="en-AU" dirty="0" err="1" smtClean="0">
                <a:sym typeface="Wingdings" panose="05000000000000000000" pitchFamily="2" charset="2"/>
              </a:rPr>
              <a:t>lowerer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the price elasticity of demand will </a:t>
            </a:r>
            <a:r>
              <a:rPr lang="en-AU" dirty="0" smtClean="0">
                <a:sym typeface="Wingdings" panose="05000000000000000000" pitchFamily="2" charset="2"/>
              </a:rPr>
              <a:t>be</a:t>
            </a:r>
          </a:p>
          <a:p>
            <a:pPr marL="0" indent="0">
              <a:buNone/>
            </a:pPr>
            <a:endParaRPr lang="en-AU" dirty="0">
              <a:sym typeface="Wingdings" panose="05000000000000000000" pitchFamily="2" charset="2"/>
            </a:endParaRPr>
          </a:p>
          <a:p>
            <a:r>
              <a:rPr lang="en-AU" b="1" dirty="0" smtClean="0">
                <a:sym typeface="Wingdings" panose="05000000000000000000" pitchFamily="2" charset="2"/>
              </a:rPr>
              <a:t>Time</a:t>
            </a:r>
            <a:r>
              <a:rPr lang="en-AU" dirty="0" smtClean="0">
                <a:sym typeface="Wingdings" panose="05000000000000000000" pitchFamily="2" charset="2"/>
              </a:rPr>
              <a:t>:</a:t>
            </a:r>
          </a:p>
          <a:p>
            <a:pPr>
              <a:buFont typeface="Wingdings"/>
              <a:buChar char="è"/>
            </a:pPr>
            <a:r>
              <a:rPr lang="en-AU" dirty="0">
                <a:sym typeface="Wingdings" panose="05000000000000000000" pitchFamily="2" charset="2"/>
              </a:rPr>
              <a:t>The more </a:t>
            </a:r>
            <a:r>
              <a:rPr lang="en-AU" dirty="0" smtClean="0">
                <a:sym typeface="Wingdings" panose="05000000000000000000" pitchFamily="2" charset="2"/>
              </a:rPr>
              <a:t>time </a:t>
            </a:r>
            <a:r>
              <a:rPr lang="en-AU" dirty="0">
                <a:sym typeface="Wingdings" panose="05000000000000000000" pitchFamily="2" charset="2"/>
              </a:rPr>
              <a:t>that passes (since the price </a:t>
            </a:r>
            <a:r>
              <a:rPr lang="en-AU" dirty="0" smtClean="0">
                <a:sym typeface="Wingdings" panose="05000000000000000000" pitchFamily="2" charset="2"/>
              </a:rPr>
              <a:t>change), the higher the price elasticity of demand for the good will be; the less time that passes, the lower the price elasticity of demand for the good.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736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AU" dirty="0" smtClean="0"/>
              <a:t>Cross Elasticity of Demand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95400"/>
                <a:ext cx="7772400" cy="5178552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sz="2600" dirty="0" smtClean="0"/>
                  <a:t>Measures the responsiveness in the quantity demanded of one good to changes in the price of another good.</a:t>
                </a:r>
              </a:p>
              <a:p>
                <a:pPr>
                  <a:lnSpc>
                    <a:spcPct val="90000"/>
                  </a:lnSpc>
                </a:pPr>
                <a:endParaRPr lang="en-US" altLang="en-US" sz="2600" dirty="0"/>
              </a:p>
              <a:p>
                <a:pPr>
                  <a:lnSpc>
                    <a:spcPct val="90000"/>
                  </a:lnSpc>
                </a:pPr>
                <a:r>
                  <a:rPr lang="en-US" altLang="en-US" sz="2600" dirty="0" smtClean="0"/>
                  <a:t>Defined </a:t>
                </a:r>
                <a:r>
                  <a:rPr lang="en-US" altLang="en-US" sz="2600" dirty="0"/>
                  <a:t>as the percentage change in the quantity demanded of one good divided by the percentage change in the price of another good</a:t>
                </a:r>
                <a:r>
                  <a:rPr lang="en-US" altLang="en-US" sz="2600" dirty="0" smtClean="0"/>
                  <a:t>.</a:t>
                </a:r>
                <a:endParaRPr lang="en-AU" sz="2200" dirty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AU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A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AU" i="1">
                              <a:latin typeface="Cambria Math"/>
                            </a:rPr>
                            <m:t>𝑃𝑒𝑟𝑐𝑒𝑛𝑡𝑎𝑔𝑒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𝐶h𝑎𝑛𝑔𝑒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𝑖𝑛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𝑄𝑢𝑎𝑛𝑡𝑖𝑡𝑦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𝐷𝑒𝑚𝑎𝑛𝑑𝑒𝑑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𝑜𝑛𝑒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𝑔𝑜𝑜𝑑</m:t>
                          </m:r>
                        </m:num>
                        <m:den>
                          <m:r>
                            <a:rPr lang="en-AU" i="1">
                              <a:latin typeface="Cambria Math"/>
                            </a:rPr>
                            <m:t>𝑃𝑒𝑟𝑐𝑒𝑛𝑡𝑎𝑔𝑒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𝑐h𝑎𝑛𝑔𝑒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𝑖𝑛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𝑃𝑟𝑖𝑐𝑒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𝑎𝑛𝑜𝑡h𝑒𝑟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𝑔𝑜𝑜𝑑</m:t>
                          </m:r>
                        </m:den>
                      </m:f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95400"/>
                <a:ext cx="7772400" cy="5178552"/>
              </a:xfrm>
              <a:blipFill rotWithShape="1">
                <a:blip r:embed="rId2"/>
                <a:stretch>
                  <a:fillRect l="-314" t="-16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53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Cross Elasticity of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altLang="en-US" dirty="0" smtClean="0"/>
                  <a:t>This concept is often used to determine whether two goods are substitutes or complements and the degree to which one good is a complement to or substitute for another.</a:t>
                </a:r>
              </a:p>
              <a:p>
                <a:endParaRPr lang="en-AU" dirty="0" smtClean="0"/>
              </a:p>
              <a:p>
                <a:r>
                  <a:rPr lang="en-AU" dirty="0" smtClean="0"/>
                  <a:t>Substitutes: Price increases in one leads to a rise in Quantity demanded of the other good. So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AU" b="0" i="0" smtClean="0">
                        <a:latin typeface="Cambria Math"/>
                      </a:rPr>
                      <m:t>&gt;0⇒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</a:rPr>
                      <m:t>Goods</m:t>
                    </m:r>
                    <m:r>
                      <a:rPr lang="en-AU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</a:rPr>
                      <m:t>are</m:t>
                    </m:r>
                    <m:r>
                      <a:rPr lang="en-AU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</a:rPr>
                      <m:t>substitutes</m:t>
                    </m:r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Complements: </a:t>
                </a:r>
                <a:r>
                  <a:rPr lang="en-AU" dirty="0"/>
                  <a:t>Price increases in one leads to a </a:t>
                </a:r>
                <a:r>
                  <a:rPr lang="en-AU" dirty="0" smtClean="0"/>
                  <a:t>fall </a:t>
                </a:r>
                <a:r>
                  <a:rPr lang="en-AU" dirty="0"/>
                  <a:t>in Quantity demanded of the other good. So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AU" b="0" i="0" smtClean="0">
                        <a:latin typeface="Cambria Math"/>
                      </a:rPr>
                      <m:t>&lt;</m:t>
                    </m:r>
                    <m:r>
                      <a:rPr lang="en-AU">
                        <a:latin typeface="Cambria Math"/>
                      </a:rPr>
                      <m:t>0⇒</m:t>
                    </m:r>
                    <m:r>
                      <m:rPr>
                        <m:sty m:val="p"/>
                      </m:rPr>
                      <a:rPr lang="en-AU">
                        <a:latin typeface="Cambria Math"/>
                      </a:rPr>
                      <m:t>Goods</m:t>
                    </m:r>
                    <m:r>
                      <a:rPr lang="en-AU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AU">
                        <a:latin typeface="Cambria Math"/>
                      </a:rPr>
                      <m:t>are</m:t>
                    </m:r>
                    <m:r>
                      <a:rPr lang="en-AU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/>
                      </a:rPr>
                      <m:t>complements</m:t>
                    </m:r>
                  </m:oMath>
                </a14:m>
                <a:endParaRPr lang="en-AU" dirty="0" smtClean="0"/>
              </a:p>
              <a:p>
                <a:endParaRPr lang="en-AU" dirty="0"/>
              </a:p>
              <a:p>
                <a:r>
                  <a:rPr lang="en-AU" dirty="0" smtClean="0"/>
                  <a:t>The higher (bigger positive number) the cross elasticity of demand is </a:t>
                </a:r>
                <a:r>
                  <a:rPr lang="en-AU" dirty="0" smtClean="0">
                    <a:sym typeface="Wingdings" panose="05000000000000000000" pitchFamily="2" charset="2"/>
                  </a:rPr>
                  <a:t> greater degree of substitution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45" t="-2128" r="-1306" b="-17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68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AU" dirty="0" smtClean="0"/>
              <a:t>Income Elasticity of Demand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7848600" cy="5254752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 smtClean="0"/>
                  <a:t>Measures the responsiveness of quantity demanded to changes in income.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dirty="0" smtClean="0"/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Define as the percentage change in quantity demanded of a good divided by the percentage change in income.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AU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A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AU" i="1">
                              <a:latin typeface="Cambria Math"/>
                            </a:rPr>
                            <m:t>𝑃𝑒𝑟𝑐𝑒𝑛𝑡𝑎𝑔𝑒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𝐶h𝑎𝑛𝑔𝑒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𝑖𝑛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𝑄𝑢𝑎𝑛𝑡𝑖𝑡𝑦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𝐷𝑒𝑚𝑎𝑛𝑑𝑒𝑑</m:t>
                          </m:r>
                        </m:num>
                        <m:den>
                          <m:r>
                            <a:rPr lang="en-AU" i="1">
                              <a:latin typeface="Cambria Math"/>
                            </a:rPr>
                            <m:t>𝑃𝑒𝑟𝑐𝑒𝑛𝑡𝑎𝑔𝑒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𝑐h𝑎𝑛𝑔𝑒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i="1">
                              <a:latin typeface="Cambria Math"/>
                            </a:rPr>
                            <m:t>𝑖𝑛</m:t>
                          </m:r>
                          <m:r>
                            <a:rPr lang="en-AU" i="1">
                              <a:latin typeface="Cambria Math"/>
                            </a:rPr>
                            <m:t> </m:t>
                          </m:r>
                          <m:r>
                            <a:rPr lang="en-AU" b="0" i="1" smtClean="0">
                              <a:latin typeface="Cambria Math"/>
                            </a:rPr>
                            <m:t>𝐼𝑛𝑐𝑜𝑚𝑒</m:t>
                          </m:r>
                        </m:den>
                      </m:f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:endParaRPr lang="en-AU" dirty="0" smtClean="0"/>
              </a:p>
              <a:p>
                <a:r>
                  <a:rPr lang="en-AU" dirty="0" smtClean="0"/>
                  <a:t>Since </a:t>
                </a:r>
                <a:r>
                  <a:rPr lang="en-US" dirty="0" smtClean="0"/>
                  <a:t>u</a:t>
                </a:r>
                <a:r>
                  <a:rPr lang="en-US" altLang="en-US" dirty="0" smtClean="0"/>
                  <a:t>sing </a:t>
                </a:r>
                <a:r>
                  <a:rPr lang="en-US" altLang="en-US" dirty="0"/>
                  <a:t>percentage changes can at times lead to conflicting </a:t>
                </a:r>
                <a:r>
                  <a:rPr lang="en-US" altLang="en-US" dirty="0" smtClean="0"/>
                  <a:t>results, the following is also used: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AU" i="1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A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AU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  <a:ea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𝐴𝑣𝑒𝑟𝑎𝑔𝑒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Δ</m:t>
                              </m:r>
                              <m:r>
                                <a:rPr lang="en-AU" b="0" i="1" smtClean="0">
                                  <a:latin typeface="Cambria Math"/>
                                  <a:ea typeface="Cambria Math"/>
                                </a:rPr>
                                <m:t>𝑌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𝑎𝑣𝑒𝑟𝑎𝑔𝑒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7848600" cy="5254752"/>
              </a:xfrm>
              <a:blipFill rotWithShape="1">
                <a:blip r:embed="rId2"/>
                <a:stretch>
                  <a:fillRect l="-233" t="-12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72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Income Elasticity of </a:t>
            </a:r>
            <a:r>
              <a:rPr lang="en-AU" dirty="0" smtClean="0"/>
              <a:t>Demand (</a:t>
            </a:r>
            <a:r>
              <a:rPr lang="en-AU" dirty="0" err="1" smtClean="0"/>
              <a:t>Cont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If Income </a:t>
            </a:r>
            <a:r>
              <a:rPr lang="en-US" altLang="en-US" dirty="0"/>
              <a:t>elasticity of demand is positive (</a:t>
            </a:r>
            <a:r>
              <a:rPr lang="en-US" altLang="en-US" dirty="0" err="1"/>
              <a:t>E</a:t>
            </a:r>
            <a:r>
              <a:rPr lang="en-US" altLang="en-US" baseline="-25000" dirty="0" err="1"/>
              <a:t>y</a:t>
            </a:r>
            <a:r>
              <a:rPr lang="en-US" altLang="en-US" dirty="0"/>
              <a:t> &gt; 0) </a:t>
            </a:r>
            <a:r>
              <a:rPr lang="en-US" altLang="en-US" dirty="0" smtClean="0">
                <a:sym typeface="Wingdings" panose="05000000000000000000" pitchFamily="2" charset="2"/>
              </a:rPr>
              <a:t> </a:t>
            </a:r>
            <a:r>
              <a:rPr lang="en-US" altLang="en-US" dirty="0" smtClean="0"/>
              <a:t>normal </a:t>
            </a:r>
            <a:r>
              <a:rPr lang="en-US" altLang="en-US" dirty="0"/>
              <a:t>good.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demand for an inferior good decreases as income increases</a:t>
            </a:r>
            <a:r>
              <a:rPr lang="en-US" altLang="en-US" dirty="0" smtClean="0"/>
              <a:t>. So if Income elasticity of demand is negative </a:t>
            </a:r>
            <a:r>
              <a:rPr lang="en-US" altLang="en-US" dirty="0"/>
              <a:t>(</a:t>
            </a:r>
            <a:r>
              <a:rPr lang="en-US" altLang="en-US" dirty="0" err="1"/>
              <a:t>E</a:t>
            </a:r>
            <a:r>
              <a:rPr lang="en-US" altLang="en-US" baseline="-25000" dirty="0" err="1"/>
              <a:t>y</a:t>
            </a:r>
            <a:r>
              <a:rPr lang="en-US" altLang="en-US" dirty="0"/>
              <a:t> </a:t>
            </a:r>
            <a:r>
              <a:rPr lang="en-US" altLang="en-US" dirty="0" smtClean="0"/>
              <a:t>&lt; </a:t>
            </a:r>
            <a:r>
              <a:rPr lang="en-US" altLang="en-US" dirty="0"/>
              <a:t>0) </a:t>
            </a:r>
            <a:r>
              <a:rPr lang="en-US" altLang="en-US" dirty="0" smtClean="0">
                <a:sym typeface="Wingdings" panose="05000000000000000000" pitchFamily="2" charset="2"/>
              </a:rPr>
              <a:t> inferior good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sym typeface="Wingdings" panose="05000000000000000000" pitchFamily="2" charset="2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817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AU" dirty="0" smtClean="0"/>
              <a:t>Price Elasticity of Supply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 smtClean="0"/>
                  <a:t>Measures the responsiveness of quantity supplied to changes in price.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Defined as the percentage change in quantity supplied of a good divided by the percentage change in the price of the good</a:t>
                </a:r>
                <a:r>
                  <a:rPr lang="en-US" altLang="en-US" dirty="0" smtClean="0"/>
                  <a:t>.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dirty="0" smtClean="0"/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𝑌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AU" i="1">
                            <a:latin typeface="Cambria Math"/>
                          </a:rPr>
                        </m:ctrlPr>
                      </m:fPr>
                      <m:num>
                        <m:r>
                          <a:rPr lang="en-AU" i="1">
                            <a:latin typeface="Cambria Math"/>
                          </a:rPr>
                          <m:t>𝑃𝑒𝑟𝑐𝑒𝑛𝑡𝑎𝑔𝑒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i="1">
                            <a:latin typeface="Cambria Math"/>
                          </a:rPr>
                          <m:t>𝐶h𝑎𝑛𝑔𝑒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i="1">
                            <a:latin typeface="Cambria Math"/>
                          </a:rPr>
                          <m:t>𝑖𝑛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i="1">
                            <a:latin typeface="Cambria Math"/>
                          </a:rPr>
                          <m:t>𝑄𝑢𝑎𝑛𝑡𝑖𝑡𝑦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𝑆𝑢𝑝𝑝𝑙𝑖</m:t>
                        </m:r>
                        <m:r>
                          <a:rPr lang="en-AU" i="1">
                            <a:latin typeface="Cambria Math"/>
                          </a:rPr>
                          <m:t>𝑒𝑑</m:t>
                        </m:r>
                      </m:num>
                      <m:den>
                        <m:r>
                          <a:rPr lang="en-AU" i="1">
                            <a:latin typeface="Cambria Math"/>
                          </a:rPr>
                          <m:t>𝑃𝑒𝑟𝑐𝑒𝑛𝑡𝑎𝑔𝑒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i="1">
                            <a:latin typeface="Cambria Math"/>
                          </a:rPr>
                          <m:t>𝑐h𝑎𝑛𝑔𝑒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i="1">
                            <a:latin typeface="Cambria Math"/>
                          </a:rPr>
                          <m:t>𝑖𝑛</m:t>
                        </m:r>
                        <m:r>
                          <a:rPr lang="en-AU" i="1">
                            <a:latin typeface="Cambria Math"/>
                          </a:rPr>
                          <m:t> </m:t>
                        </m:r>
                        <m:r>
                          <a:rPr lang="en-AU" b="0" i="1" smtClean="0">
                            <a:latin typeface="Cambria Math"/>
                          </a:rPr>
                          <m:t>𝑃𝑟𝑖𝑐𝑒</m:t>
                        </m:r>
                      </m:den>
                    </m:f>
                  </m:oMath>
                </a14:m>
                <a:endParaRPr lang="en-AU" dirty="0"/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altLang="en-US" dirty="0"/>
              </a:p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Supply can be classified as elastic, inelastic, unit elastic, perfectly elastic, or perfectly inelastic.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752" r="-2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748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768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Elasticity (Part 2)</vt:lpstr>
      <vt:lpstr>Determinants of Price Elasticity of Demand</vt:lpstr>
      <vt:lpstr>Determinants of Price Elasticity of Demand (Cont)</vt:lpstr>
      <vt:lpstr>Determinants of Price Elasticity of Demand (Cont)</vt:lpstr>
      <vt:lpstr>Cross Elasticity of Demand</vt:lpstr>
      <vt:lpstr>Cross Elasticity of Demand</vt:lpstr>
      <vt:lpstr>Income Elasticity of Demand</vt:lpstr>
      <vt:lpstr>Income Elasticity of Demand (Cont)</vt:lpstr>
      <vt:lpstr>Price Elasticity of Supply</vt:lpstr>
      <vt:lpstr>Price Elasticity of Supply</vt:lpstr>
      <vt:lpstr>Price Elasticity of Supply and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(Part 2) Consumer Choice: Maximizing Utility (Part 1)</dc:title>
  <dc:creator>User</dc:creator>
  <cp:lastModifiedBy>Naveen Abedin</cp:lastModifiedBy>
  <cp:revision>19</cp:revision>
  <dcterms:created xsi:type="dcterms:W3CDTF">2006-08-16T00:00:00Z</dcterms:created>
  <dcterms:modified xsi:type="dcterms:W3CDTF">2017-07-08T07:53:24Z</dcterms:modified>
</cp:coreProperties>
</file>