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5382" autoAdjust="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42739-1AF1-4F56-9F6D-24B47CA58506}" type="datetimeFigureOut">
              <a:rPr lang="en-AU" smtClean="0"/>
              <a:t>15/06/2014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88D3-B605-418B-A32A-F88089F22A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77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88D3-B605-418B-A32A-F88089F22A1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66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Elasticity (Part 1)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584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Perfectly Elastic Demand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10000" cy="4873752"/>
          </a:xfrm>
        </p:spPr>
        <p:txBody>
          <a:bodyPr/>
          <a:lstStyle/>
          <a:p>
            <a:r>
              <a:rPr lang="en-AU" dirty="0" smtClean="0"/>
              <a:t>The demand when a small percentage change in price causes an extremely large percentage change in quantity demanded (from buying all to buying nothing.)</a:t>
            </a:r>
          </a:p>
          <a:p>
            <a:endParaRPr lang="en-AU" dirty="0"/>
          </a:p>
          <a:p>
            <a:r>
              <a:rPr lang="en-AU" dirty="0" smtClean="0"/>
              <a:t>Ed = ∞ (Infinitely large)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20374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50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Perfectly Inelastic Demand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873752"/>
          </a:xfrm>
        </p:spPr>
        <p:txBody>
          <a:bodyPr/>
          <a:lstStyle/>
          <a:p>
            <a:r>
              <a:rPr lang="en-AU" dirty="0" smtClean="0"/>
              <a:t>The demand when the quantity demanded does not change as price changes. So the demand is completely UNRESPONSIVE to changes in demand.</a:t>
            </a:r>
          </a:p>
          <a:p>
            <a:endParaRPr lang="en-AU" dirty="0"/>
          </a:p>
          <a:p>
            <a:r>
              <a:rPr lang="en-AU" dirty="0" smtClean="0"/>
              <a:t>Ed = 0 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428244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75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Summarizing…</a:t>
            </a:r>
            <a:endParaRPr lang="en-A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9591" y="1524000"/>
            <a:ext cx="8612188" cy="3810000"/>
            <a:chOff x="654" y="1527"/>
            <a:chExt cx="3700" cy="157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54" y="1527"/>
              <a:ext cx="3700" cy="15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" descr="D:\ESWORK\SWPUB\Arnold PPT\Art\Art Ch18\Ch18 EX1 tabl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" y="1568"/>
              <a:ext cx="3629" cy="1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4526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Price Elasticity and Total Revenue (Total Expenditure)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Total Revenue of a seller equals the price of a good tines the quantity of the good sold.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TR = P * Q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Question: Does rise in price mean higher revenue?</a:t>
            </a:r>
          </a:p>
          <a:p>
            <a:r>
              <a:rPr lang="en-AU" dirty="0" smtClean="0"/>
              <a:t>When prices increases </a:t>
            </a:r>
            <a:r>
              <a:rPr lang="en-AU" dirty="0" smtClean="0">
                <a:sym typeface="Wingdings" panose="05000000000000000000" pitchFamily="2" charset="2"/>
              </a:rPr>
              <a:t> Quantity demanded will fall because Demand is downward sloping. </a:t>
            </a:r>
            <a:endParaRPr lang="en-AU" dirty="0" smtClean="0"/>
          </a:p>
          <a:p>
            <a:r>
              <a:rPr lang="en-AU" dirty="0" smtClean="0"/>
              <a:t>How does changes in prices impact total revenue?</a:t>
            </a:r>
          </a:p>
          <a:p>
            <a:r>
              <a:rPr lang="en-AU" dirty="0" smtClean="0"/>
              <a:t>Whether TR increases or decreases or remains same, depends on whether percentage change in quantity demand is less than, greater than or equal to percentage change in price </a:t>
            </a:r>
            <a:r>
              <a:rPr lang="en-AU" dirty="0" smtClean="0">
                <a:sym typeface="Wingdings" panose="05000000000000000000" pitchFamily="2" charset="2"/>
              </a:rPr>
              <a:t> Price Elasticity of Demand.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9872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AU" dirty="0" smtClean="0"/>
              <a:t>Elastic Demand and Total Revenue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8922"/>
            <a:ext cx="4267200" cy="554667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Quantity demanded changes proportionately </a:t>
            </a:r>
            <a:r>
              <a:rPr lang="en-AU" b="1" dirty="0"/>
              <a:t>more</a:t>
            </a:r>
            <a:r>
              <a:rPr lang="en-AU" dirty="0"/>
              <a:t> than the price. </a:t>
            </a:r>
          </a:p>
          <a:p>
            <a:r>
              <a:rPr lang="en-AU" dirty="0"/>
              <a:t>%∆Qd &gt; %∆P </a:t>
            </a:r>
            <a:r>
              <a:rPr lang="en-AU" dirty="0">
                <a:sym typeface="Wingdings" panose="05000000000000000000" pitchFamily="2" charset="2"/>
              </a:rPr>
              <a:t> Ed &gt; 1  Demand is elastic</a:t>
            </a:r>
            <a:endParaRPr lang="en-AU" dirty="0"/>
          </a:p>
          <a:p>
            <a:r>
              <a:rPr lang="en-AU" dirty="0" smtClean="0"/>
              <a:t>If price falls, Qd rises by a bigger percentage </a:t>
            </a:r>
            <a:r>
              <a:rPr lang="en-AU" dirty="0" smtClean="0">
                <a:sym typeface="Wingdings" panose="05000000000000000000" pitchFamily="2" charset="2"/>
              </a:rPr>
              <a:t> Sales of the good rises by a bigger percentage  TR revenue rises.</a:t>
            </a:r>
          </a:p>
          <a:p>
            <a:r>
              <a:rPr lang="en-AU" dirty="0"/>
              <a:t>If price </a:t>
            </a:r>
            <a:r>
              <a:rPr lang="en-AU" dirty="0" smtClean="0"/>
              <a:t>rises, </a:t>
            </a:r>
            <a:r>
              <a:rPr lang="en-AU" dirty="0"/>
              <a:t>Qd falls by a bigger percentage </a:t>
            </a:r>
            <a:r>
              <a:rPr lang="en-AU" dirty="0">
                <a:sym typeface="Wingdings" panose="05000000000000000000" pitchFamily="2" charset="2"/>
              </a:rPr>
              <a:t> Sales of the good falls by a bigger percentage  TR revenue falls.</a:t>
            </a:r>
          </a:p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58922"/>
            <a:ext cx="416018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7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AU" dirty="0" smtClean="0"/>
              <a:t>Inelastic Demand and Total Revenue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08" y="1219200"/>
            <a:ext cx="4267200" cy="548640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Quantity demanded changes proportionately </a:t>
            </a:r>
            <a:r>
              <a:rPr lang="en-AU" b="1" dirty="0" smtClean="0"/>
              <a:t>less</a:t>
            </a:r>
            <a:r>
              <a:rPr lang="en-AU" dirty="0" smtClean="0"/>
              <a:t> </a:t>
            </a:r>
            <a:r>
              <a:rPr lang="en-AU" dirty="0"/>
              <a:t>than the price. </a:t>
            </a:r>
          </a:p>
          <a:p>
            <a:r>
              <a:rPr lang="en-AU" dirty="0"/>
              <a:t>%∆Qd </a:t>
            </a:r>
            <a:r>
              <a:rPr lang="en-AU" dirty="0" smtClean="0"/>
              <a:t>&lt; </a:t>
            </a:r>
            <a:r>
              <a:rPr lang="en-AU" dirty="0"/>
              <a:t>%∆P </a:t>
            </a:r>
            <a:r>
              <a:rPr lang="en-AU" dirty="0">
                <a:sym typeface="Wingdings" panose="05000000000000000000" pitchFamily="2" charset="2"/>
              </a:rPr>
              <a:t> Ed &lt;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1  Demand is </a:t>
            </a:r>
            <a:r>
              <a:rPr lang="en-AU" dirty="0" smtClean="0">
                <a:sym typeface="Wingdings" panose="05000000000000000000" pitchFamily="2" charset="2"/>
              </a:rPr>
              <a:t>inelastic</a:t>
            </a:r>
            <a:endParaRPr lang="en-AU" dirty="0"/>
          </a:p>
          <a:p>
            <a:r>
              <a:rPr lang="en-AU" dirty="0" smtClean="0"/>
              <a:t>If price falls, Qd rises by a smaller percentage </a:t>
            </a:r>
            <a:r>
              <a:rPr lang="en-AU" dirty="0" smtClean="0">
                <a:sym typeface="Wingdings" panose="05000000000000000000" pitchFamily="2" charset="2"/>
              </a:rPr>
              <a:t> Sales of the good rises by a smaller percentage  TR revenue falls.</a:t>
            </a:r>
          </a:p>
          <a:p>
            <a:r>
              <a:rPr lang="en-AU" dirty="0"/>
              <a:t>If price </a:t>
            </a:r>
            <a:r>
              <a:rPr lang="en-AU" dirty="0" smtClean="0"/>
              <a:t>rises, </a:t>
            </a:r>
            <a:r>
              <a:rPr lang="en-AU" dirty="0"/>
              <a:t>Qd falls by a </a:t>
            </a:r>
            <a:r>
              <a:rPr lang="en-AU" dirty="0" smtClean="0"/>
              <a:t>smaller </a:t>
            </a:r>
            <a:r>
              <a:rPr lang="en-AU" dirty="0"/>
              <a:t>percentage </a:t>
            </a:r>
            <a:r>
              <a:rPr lang="en-AU" dirty="0">
                <a:sym typeface="Wingdings" panose="05000000000000000000" pitchFamily="2" charset="2"/>
              </a:rPr>
              <a:t> Sales of the good falls by a </a:t>
            </a:r>
            <a:r>
              <a:rPr lang="en-AU" dirty="0" smtClean="0">
                <a:sym typeface="Wingdings" panose="05000000000000000000" pitchFamily="2" charset="2"/>
              </a:rPr>
              <a:t>smaller </a:t>
            </a:r>
            <a:r>
              <a:rPr lang="en-AU" dirty="0">
                <a:sym typeface="Wingdings" panose="05000000000000000000" pitchFamily="2" charset="2"/>
              </a:rPr>
              <a:t>percentage  TR revenue </a:t>
            </a:r>
            <a:r>
              <a:rPr lang="en-AU" dirty="0" smtClean="0">
                <a:sym typeface="Wingdings" panose="05000000000000000000" pitchFamily="2" charset="2"/>
              </a:rPr>
              <a:t>rises.</a:t>
            </a:r>
            <a:endParaRPr lang="en-AU" dirty="0">
              <a:sym typeface="Wingdings" panose="05000000000000000000" pitchFamily="2" charset="2"/>
            </a:endParaRPr>
          </a:p>
          <a:p>
            <a:endParaRPr lang="en-A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508" y="1371600"/>
            <a:ext cx="399879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04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Unit elastic Demand and Total Revenue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08" y="1219200"/>
            <a:ext cx="4267200" cy="548640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Quantity demanded changes proportionately </a:t>
            </a:r>
            <a:r>
              <a:rPr lang="en-AU" b="1" dirty="0" smtClean="0"/>
              <a:t>equal to </a:t>
            </a:r>
            <a:r>
              <a:rPr lang="en-AU" dirty="0" smtClean="0"/>
              <a:t>the </a:t>
            </a:r>
            <a:r>
              <a:rPr lang="en-AU" dirty="0"/>
              <a:t>price. </a:t>
            </a:r>
          </a:p>
          <a:p>
            <a:r>
              <a:rPr lang="en-AU" dirty="0"/>
              <a:t>%∆Qd =</a:t>
            </a:r>
            <a:r>
              <a:rPr lang="en-AU" dirty="0" smtClean="0"/>
              <a:t> </a:t>
            </a:r>
            <a:r>
              <a:rPr lang="en-AU" dirty="0"/>
              <a:t>%∆P </a:t>
            </a:r>
            <a:r>
              <a:rPr lang="en-AU" dirty="0">
                <a:sym typeface="Wingdings" panose="05000000000000000000" pitchFamily="2" charset="2"/>
              </a:rPr>
              <a:t> Ed =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1  Demand is </a:t>
            </a:r>
            <a:r>
              <a:rPr lang="en-AU" dirty="0" smtClean="0">
                <a:sym typeface="Wingdings" panose="05000000000000000000" pitchFamily="2" charset="2"/>
              </a:rPr>
              <a:t>unit elastic</a:t>
            </a:r>
            <a:endParaRPr lang="en-AU" dirty="0"/>
          </a:p>
          <a:p>
            <a:r>
              <a:rPr lang="en-AU" dirty="0" smtClean="0"/>
              <a:t>If price falls, Qd rises by a same percentage </a:t>
            </a:r>
            <a:r>
              <a:rPr lang="en-AU" dirty="0" smtClean="0">
                <a:sym typeface="Wingdings" panose="05000000000000000000" pitchFamily="2" charset="2"/>
              </a:rPr>
              <a:t> Sales of the good rises by a same percentage  TR revenue stays same.</a:t>
            </a:r>
          </a:p>
          <a:p>
            <a:r>
              <a:rPr lang="en-AU" dirty="0"/>
              <a:t>If price </a:t>
            </a:r>
            <a:r>
              <a:rPr lang="en-AU" dirty="0" smtClean="0"/>
              <a:t>rises, </a:t>
            </a:r>
            <a:r>
              <a:rPr lang="en-AU" dirty="0"/>
              <a:t>Qd falls by </a:t>
            </a:r>
            <a:r>
              <a:rPr lang="en-AU" dirty="0" smtClean="0"/>
              <a:t>the same percentage </a:t>
            </a:r>
            <a:r>
              <a:rPr lang="en-AU" dirty="0">
                <a:sym typeface="Wingdings" panose="05000000000000000000" pitchFamily="2" charset="2"/>
              </a:rPr>
              <a:t> Sales of the good falls by </a:t>
            </a:r>
            <a:r>
              <a:rPr lang="en-AU" dirty="0" smtClean="0">
                <a:sym typeface="Wingdings" panose="05000000000000000000" pitchFamily="2" charset="2"/>
              </a:rPr>
              <a:t>same percentage </a:t>
            </a:r>
            <a:r>
              <a:rPr lang="en-AU" dirty="0">
                <a:sym typeface="Wingdings" panose="05000000000000000000" pitchFamily="2" charset="2"/>
              </a:rPr>
              <a:t> TR </a:t>
            </a:r>
            <a:r>
              <a:rPr lang="en-AU" dirty="0" smtClean="0">
                <a:sym typeface="Wingdings" panose="05000000000000000000" pitchFamily="2" charset="2"/>
              </a:rPr>
              <a:t>revenue stays same.</a:t>
            </a:r>
            <a:endParaRPr lang="en-AU" dirty="0">
              <a:sym typeface="Wingdings" panose="05000000000000000000" pitchFamily="2" charset="2"/>
            </a:endParaRPr>
          </a:p>
          <a:p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050" y="1295400"/>
            <a:ext cx="414516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578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715962"/>
          </a:xfrm>
        </p:spPr>
        <p:txBody>
          <a:bodyPr/>
          <a:lstStyle/>
          <a:p>
            <a:r>
              <a:rPr lang="en-AU" dirty="0" smtClean="0"/>
              <a:t>Summarizing…</a:t>
            </a:r>
            <a:endParaRPr lang="en-AU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048000" y="977539"/>
            <a:ext cx="4016375" cy="5497512"/>
            <a:chOff x="1673" y="773"/>
            <a:chExt cx="1999" cy="273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673" y="773"/>
              <a:ext cx="1999" cy="27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4" descr="D:\ESWORK\SWPUB\Arnold PPT\Art\Art Ch18\arn17456_180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819"/>
              <a:ext cx="1908" cy="2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544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Approach the Study of Microeconomics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Microeconomics is the branch of economics that deals with human behaviour and choices as they relate to relatively small units: an individual, a firm, an industry, a single market.</a:t>
            </a:r>
          </a:p>
          <a:p>
            <a:endParaRPr lang="en-AU" dirty="0"/>
          </a:p>
          <a:p>
            <a:r>
              <a:rPr lang="en-AU" dirty="0" smtClean="0"/>
              <a:t>It involves players (consumers, business firms, and factor owners) who have an objective, faces some constraints and has to make choices.</a:t>
            </a:r>
          </a:p>
          <a:p>
            <a:endParaRPr lang="en-AU" dirty="0"/>
          </a:p>
          <a:p>
            <a:r>
              <a:rPr lang="en-AU" dirty="0" smtClean="0"/>
              <a:t>Let’s look at each of these players and what their objective, constraints and choices are.</a:t>
            </a:r>
          </a:p>
          <a:p>
            <a:r>
              <a:rPr lang="en-AU" dirty="0" smtClean="0"/>
              <a:t>All the choices are made in market settings, with different markets having different setups.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5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6179408"/>
              </p:ext>
            </p:extLst>
          </p:nvPr>
        </p:nvGraphicFramePr>
        <p:xfrm>
          <a:off x="228600" y="304800"/>
          <a:ext cx="8534399" cy="640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56"/>
                <a:gridCol w="1915885"/>
                <a:gridCol w="2655324"/>
                <a:gridCol w="2482734"/>
              </a:tblGrid>
              <a:tr h="368708">
                <a:tc>
                  <a:txBody>
                    <a:bodyPr/>
                    <a:lstStyle/>
                    <a:p>
                      <a:r>
                        <a:rPr lang="en-AU" dirty="0" smtClean="0"/>
                        <a:t>Players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Objective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Constraints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Choice</a:t>
                      </a:r>
                      <a:endParaRPr lang="en-AU" dirty="0"/>
                    </a:p>
                  </a:txBody>
                  <a:tcPr/>
                </a:tc>
              </a:tr>
              <a:tr h="1823436">
                <a:tc>
                  <a:txBody>
                    <a:bodyPr/>
                    <a:lstStyle/>
                    <a:p>
                      <a:r>
                        <a:rPr lang="en-AU" dirty="0" smtClean="0"/>
                        <a:t>Consumers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Maximize utility</a:t>
                      </a:r>
                      <a:r>
                        <a:rPr lang="en-AU" baseline="0" dirty="0" smtClean="0"/>
                        <a:t> of satisfaction by consuming goods and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Finite Incomes</a:t>
                      </a:r>
                    </a:p>
                    <a:p>
                      <a:r>
                        <a:rPr lang="en-AU" dirty="0" smtClean="0"/>
                        <a:t>Positive Prices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Chose</a:t>
                      </a:r>
                      <a:r>
                        <a:rPr lang="en-AU" baseline="0" dirty="0" smtClean="0"/>
                        <a:t> between different bundles using marginal analysis</a:t>
                      </a:r>
                      <a:endParaRPr lang="en-AU" dirty="0"/>
                    </a:p>
                  </a:txBody>
                  <a:tcPr/>
                </a:tc>
              </a:tr>
              <a:tr h="1535525">
                <a:tc>
                  <a:txBody>
                    <a:bodyPr/>
                    <a:lstStyle/>
                    <a:p>
                      <a:r>
                        <a:rPr lang="en-AU" dirty="0" smtClean="0"/>
                        <a:t>Firms as Buyers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Maximize</a:t>
                      </a:r>
                      <a:r>
                        <a:rPr lang="en-AU" baseline="0" dirty="0" smtClean="0"/>
                        <a:t> profit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Positive Prices</a:t>
                      </a:r>
                      <a:r>
                        <a:rPr lang="en-AU" baseline="0" dirty="0" smtClean="0"/>
                        <a:t> of Resources/Factors and cover opportunity costs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Chose</a:t>
                      </a:r>
                      <a:r>
                        <a:rPr lang="en-AU" baseline="0" dirty="0" smtClean="0"/>
                        <a:t> mix of factors that will minimize cost using marginal analysis</a:t>
                      </a:r>
                      <a:endParaRPr lang="en-AU" dirty="0"/>
                    </a:p>
                  </a:txBody>
                  <a:tcPr/>
                </a:tc>
              </a:tr>
              <a:tr h="1474831">
                <a:tc>
                  <a:txBody>
                    <a:bodyPr/>
                    <a:lstStyle/>
                    <a:p>
                      <a:r>
                        <a:rPr lang="en-AU" dirty="0" smtClean="0"/>
                        <a:t>Firms</a:t>
                      </a:r>
                      <a:r>
                        <a:rPr lang="en-AU" baseline="0" dirty="0" smtClean="0"/>
                        <a:t> as Sellers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Maximize</a:t>
                      </a:r>
                      <a:r>
                        <a:rPr lang="en-AU" baseline="0" dirty="0" smtClean="0"/>
                        <a:t> profit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-Consumers</a:t>
                      </a:r>
                      <a:r>
                        <a:rPr lang="en-AU" baseline="0" dirty="0" smtClean="0"/>
                        <a:t> who wants to pay less for more</a:t>
                      </a:r>
                    </a:p>
                    <a:p>
                      <a:r>
                        <a:rPr lang="en-AU" baseline="0" dirty="0" smtClean="0"/>
                        <a:t>-Competitors who will undercut prices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Chose quantity to</a:t>
                      </a:r>
                      <a:r>
                        <a:rPr lang="en-AU" baseline="0" dirty="0" smtClean="0"/>
                        <a:t> produce, sell and decide on price</a:t>
                      </a:r>
                      <a:endParaRPr lang="en-AU" dirty="0"/>
                    </a:p>
                  </a:txBody>
                  <a:tcPr/>
                </a:tc>
              </a:tr>
              <a:tr h="1198301">
                <a:tc>
                  <a:txBody>
                    <a:bodyPr/>
                    <a:lstStyle/>
                    <a:p>
                      <a:r>
                        <a:rPr lang="en-AU" dirty="0" smtClean="0"/>
                        <a:t>Factor Owners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Maximize income earned</a:t>
                      </a:r>
                      <a:r>
                        <a:rPr lang="en-AU" baseline="0" dirty="0" smtClean="0"/>
                        <a:t> by selling factors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-Finite amount of factor</a:t>
                      </a:r>
                    </a:p>
                    <a:p>
                      <a:r>
                        <a:rPr lang="en-AU" dirty="0" smtClean="0"/>
                        <a:t>-Market</a:t>
                      </a:r>
                      <a:r>
                        <a:rPr lang="en-AU" baseline="0" dirty="0" smtClean="0"/>
                        <a:t> decides the price they will get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Chose</a:t>
                      </a:r>
                      <a:r>
                        <a:rPr lang="en-AU" baseline="0" dirty="0" smtClean="0"/>
                        <a:t> to sell units of factor based on marginal analysis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Elasticity (Part 1)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AU" dirty="0" smtClean="0"/>
                  <a:t>Price Elasticity of Demand: </a:t>
                </a:r>
                <a:r>
                  <a:rPr lang="en-US" altLang="en-US" dirty="0"/>
                  <a:t>A measure of the responsiveness of quantity demanded to changes in price.</a:t>
                </a:r>
              </a:p>
              <a:p>
                <a:r>
                  <a:rPr lang="en-US" altLang="en-US" dirty="0"/>
                  <a:t>Measured by dividing the percentage change in the quantity demanded of a good by the percentage change in its price.</a:t>
                </a:r>
              </a:p>
              <a:p>
                <a:endParaRPr lang="en-A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AU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A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/>
                          </a:rPr>
                          <m:t>𝑃𝑒𝑟𝑐𝑒𝑛𝑡𝑎𝑔𝑒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𝐶h𝑎𝑛𝑔𝑒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𝑖𝑛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𝑄𝑢𝑎𝑛𝑡𝑖𝑡𝑦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𝐷𝑒𝑚𝑎𝑛𝑑𝑒𝑑</m:t>
                        </m:r>
                      </m:num>
                      <m:den>
                        <m:r>
                          <a:rPr lang="en-AU" b="0" i="1" smtClean="0">
                            <a:latin typeface="Cambria Math"/>
                          </a:rPr>
                          <m:t>𝑃𝑒𝑟𝑐𝑒𝑛𝑡𝑎𝑔𝑒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𝑐h𝑎𝑛𝑔𝑒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𝑖𝑛</m:t>
                        </m:r>
                        <m:r>
                          <a:rPr lang="en-AU" b="0" i="1" smtClean="0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𝑃𝑟𝑖𝑐𝑒</m:t>
                        </m:r>
                      </m:den>
                    </m:f>
                    <m:r>
                      <a:rPr lang="en-AU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A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el-G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en-AU" i="1">
                            <a:latin typeface="Cambria Math"/>
                          </a:rPr>
                          <m:t>%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den>
                    </m:f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Coefficient of Price Elasticity of Demand. How do we interpret this?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 r="-12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32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Price Elasticity of Demand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en-US" dirty="0" smtClean="0"/>
                  <a:t>Using percentage changes can at times lead to conflicting results depending on whether price falls or rises.</a:t>
                </a:r>
              </a:p>
              <a:p>
                <a:r>
                  <a:rPr lang="en-US" altLang="en-US" dirty="0" smtClean="0"/>
                  <a:t>Economists </a:t>
                </a:r>
                <a:r>
                  <a:rPr lang="en-US" altLang="en-US" dirty="0"/>
                  <a:t>compute price elasticity of demand using midpoints as the base values of changes in prices and quantities </a:t>
                </a:r>
                <a:r>
                  <a:rPr lang="en-US" altLang="en-US" dirty="0" smtClean="0"/>
                  <a:t>demanded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sz="3200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AU" sz="3200" i="1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AU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AU" sz="32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AU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3200" i="1" smtClean="0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sSub>
                              <m:sSubPr>
                                <m:ctrlPr>
                                  <a:rPr lang="el-GR" sz="320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AU" sz="3200" b="0" i="1" smtClean="0"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AU" sz="3200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AU" sz="3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AU" sz="32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AU" sz="3200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AU" sz="32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AU" sz="3200" b="0" i="1" smtClean="0">
                                    <a:latin typeface="Cambria Math"/>
                                  </a:rPr>
                                  <m:t>𝐴𝑣𝑒𝑟𝑎𝑔𝑒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en-AU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3200" i="1" smtClean="0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r>
                              <a:rPr lang="en-AU" sz="3200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AU" sz="3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AU" sz="3200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AU" sz="3200" b="0" i="1" smtClean="0">
                                    <a:latin typeface="Cambria Math"/>
                                  </a:rPr>
                                  <m:t>𝑎𝑣𝑒𝑟𝑎𝑔𝑒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altLang="en-US" sz="3200" dirty="0" smtClean="0"/>
                  <a:t> </a:t>
                </a:r>
                <a:endParaRPr lang="en-US" altLang="en-US" sz="3200" dirty="0"/>
              </a:p>
              <a:p>
                <a:pPr marL="0" indent="0">
                  <a:buNone/>
                </a:pPr>
                <a:endParaRPr lang="en-US" altLang="en-US" dirty="0"/>
              </a:p>
              <a:p>
                <a:r>
                  <a:rPr lang="en-AU" dirty="0" smtClean="0"/>
                  <a:t>Numerically?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26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Elasticity is NOT Slope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1853644"/>
              </p:ext>
            </p:extLst>
          </p:nvPr>
        </p:nvGraphicFramePr>
        <p:xfrm>
          <a:off x="457200" y="1600200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Point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Quantity Demanded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6576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What is the Price Elasticity of Demand from Point A to B?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What is the slope from A to B?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What is the </a:t>
            </a:r>
            <a:r>
              <a:rPr lang="en-AU" sz="2000" dirty="0"/>
              <a:t>Price Elasticity of Demand from Point B</a:t>
            </a:r>
            <a:r>
              <a:rPr lang="en-AU" sz="2000" dirty="0" smtClean="0"/>
              <a:t> </a:t>
            </a:r>
            <a:r>
              <a:rPr lang="en-AU" sz="2000" dirty="0"/>
              <a:t>to </a:t>
            </a:r>
            <a:r>
              <a:rPr lang="en-AU" sz="2000" dirty="0" smtClean="0"/>
              <a:t>C?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What is the slope from </a:t>
            </a:r>
            <a:r>
              <a:rPr lang="en-AU" sz="2000" dirty="0" smtClean="0"/>
              <a:t>B </a:t>
            </a:r>
            <a:r>
              <a:rPr lang="en-AU" sz="2000" dirty="0"/>
              <a:t>to </a:t>
            </a:r>
            <a:r>
              <a:rPr lang="en-AU" sz="2000" dirty="0" smtClean="0"/>
              <a:t>C?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Are they the same?</a:t>
            </a:r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6633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Elastic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873752"/>
          </a:xfrm>
        </p:spPr>
        <p:txBody>
          <a:bodyPr/>
          <a:lstStyle/>
          <a:p>
            <a:r>
              <a:rPr lang="en-AU" dirty="0" smtClean="0"/>
              <a:t>The demand when the percentage change in quantity demanded is greater than the percentage change in price. Quantity demanded changes proportionately more than the price. </a:t>
            </a:r>
          </a:p>
          <a:p>
            <a:r>
              <a:rPr lang="en-AU" dirty="0" smtClean="0"/>
              <a:t>%∆Qd &gt; </a:t>
            </a:r>
            <a:r>
              <a:rPr lang="en-AU" dirty="0"/>
              <a:t>%</a:t>
            </a:r>
            <a:r>
              <a:rPr lang="en-AU" dirty="0" smtClean="0"/>
              <a:t>∆P </a:t>
            </a:r>
            <a:r>
              <a:rPr lang="en-AU" dirty="0" smtClean="0">
                <a:sym typeface="Wingdings" panose="05000000000000000000" pitchFamily="2" charset="2"/>
              </a:rPr>
              <a:t> Ed &gt; 1  Demand is elastic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61197"/>
            <a:ext cx="416018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62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Inelastic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873752"/>
          </a:xfrm>
        </p:spPr>
        <p:txBody>
          <a:bodyPr/>
          <a:lstStyle/>
          <a:p>
            <a:r>
              <a:rPr lang="en-AU" dirty="0"/>
              <a:t>The demand when the percentage change in quantity demanded is </a:t>
            </a:r>
            <a:r>
              <a:rPr lang="en-AU" dirty="0" smtClean="0"/>
              <a:t>less </a:t>
            </a:r>
            <a:r>
              <a:rPr lang="en-AU" dirty="0"/>
              <a:t>than the percentage change in price. Quantity demanded changes proportionately </a:t>
            </a:r>
            <a:r>
              <a:rPr lang="en-AU" dirty="0" smtClean="0"/>
              <a:t>less </a:t>
            </a:r>
            <a:r>
              <a:rPr lang="en-AU" dirty="0"/>
              <a:t>than the price. </a:t>
            </a:r>
          </a:p>
          <a:p>
            <a:r>
              <a:rPr lang="en-AU" dirty="0"/>
              <a:t>%∆Qd </a:t>
            </a:r>
            <a:r>
              <a:rPr lang="en-AU" dirty="0" smtClean="0"/>
              <a:t>&lt; </a:t>
            </a:r>
            <a:r>
              <a:rPr lang="en-AU" dirty="0"/>
              <a:t>%∆P </a:t>
            </a:r>
            <a:r>
              <a:rPr lang="en-AU" dirty="0">
                <a:sym typeface="Wingdings" panose="05000000000000000000" pitchFamily="2" charset="2"/>
              </a:rPr>
              <a:t> Ed </a:t>
            </a:r>
            <a:r>
              <a:rPr lang="en-AU" dirty="0" smtClean="0">
                <a:sym typeface="Wingdings" panose="05000000000000000000" pitchFamily="2" charset="2"/>
              </a:rPr>
              <a:t>&lt; </a:t>
            </a:r>
            <a:r>
              <a:rPr lang="en-AU" dirty="0">
                <a:sym typeface="Wingdings" panose="05000000000000000000" pitchFamily="2" charset="2"/>
              </a:rPr>
              <a:t>1  Demand is </a:t>
            </a:r>
            <a:r>
              <a:rPr lang="en-AU" dirty="0" smtClean="0">
                <a:sym typeface="Wingdings" panose="05000000000000000000" pitchFamily="2" charset="2"/>
              </a:rPr>
              <a:t>inelastic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71600"/>
            <a:ext cx="441533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81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Unit Elastic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873752"/>
          </a:xfrm>
        </p:spPr>
        <p:txBody>
          <a:bodyPr/>
          <a:lstStyle/>
          <a:p>
            <a:r>
              <a:rPr lang="en-AU" dirty="0" smtClean="0"/>
              <a:t>The demand when the percentage change in quantity demanded is equal to the percentage change in price. Quantity demanded changes proportionately  to the price. </a:t>
            </a:r>
          </a:p>
          <a:p>
            <a:r>
              <a:rPr lang="en-AU" dirty="0" smtClean="0"/>
              <a:t>%∆Qd = </a:t>
            </a:r>
            <a:r>
              <a:rPr lang="en-AU" dirty="0"/>
              <a:t>%</a:t>
            </a:r>
            <a:r>
              <a:rPr lang="en-AU" dirty="0" smtClean="0"/>
              <a:t>∆P </a:t>
            </a:r>
            <a:r>
              <a:rPr lang="en-AU" dirty="0" smtClean="0">
                <a:sym typeface="Wingdings" panose="05000000000000000000" pitchFamily="2" charset="2"/>
              </a:rPr>
              <a:t> Ed = 1  Demand is unit elastic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38" y="1295400"/>
            <a:ext cx="452897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753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985</Words>
  <Application>Microsoft Office PowerPoint</Application>
  <PresentationFormat>On-screen Show (4:3)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Elasticity (Part 1)</vt:lpstr>
      <vt:lpstr>How To Approach the Study of Microeconomics</vt:lpstr>
      <vt:lpstr>PowerPoint Presentation</vt:lpstr>
      <vt:lpstr>Elasticity (Part 1)</vt:lpstr>
      <vt:lpstr>Price Elasticity of Demand</vt:lpstr>
      <vt:lpstr>Elasticity is NOT Slope</vt:lpstr>
      <vt:lpstr>Elastic Demand</vt:lpstr>
      <vt:lpstr>Inelastic Demand</vt:lpstr>
      <vt:lpstr>Unit Elastic Demand</vt:lpstr>
      <vt:lpstr>Perfectly Elastic Demand Curve</vt:lpstr>
      <vt:lpstr>Perfectly Inelastic Demand Curve</vt:lpstr>
      <vt:lpstr>Summarizing…</vt:lpstr>
      <vt:lpstr>Price Elasticity and Total Revenue (Total Expenditure)</vt:lpstr>
      <vt:lpstr>Elastic Demand and Total Revenue</vt:lpstr>
      <vt:lpstr>Inelastic Demand and Total Revenue</vt:lpstr>
      <vt:lpstr>Unit elastic Demand and Total Revenue</vt:lpstr>
      <vt:lpstr>Summarizing…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(Part 1) </dc:title>
  <dc:creator>User</dc:creator>
  <cp:lastModifiedBy>User</cp:lastModifiedBy>
  <cp:revision>17</cp:revision>
  <dcterms:created xsi:type="dcterms:W3CDTF">2006-08-16T00:00:00Z</dcterms:created>
  <dcterms:modified xsi:type="dcterms:W3CDTF">2014-06-15T09:02:10Z</dcterms:modified>
</cp:coreProperties>
</file>