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048C0B-0F3E-4766-B5FC-D015E1739952}"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56593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48C0B-0F3E-4766-B5FC-D015E1739952}"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242550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48C0B-0F3E-4766-B5FC-D015E1739952}"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360203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48C0B-0F3E-4766-B5FC-D015E1739952}"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427705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048C0B-0F3E-4766-B5FC-D015E1739952}" type="datetimeFigureOut">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249732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048C0B-0F3E-4766-B5FC-D015E1739952}"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2357730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048C0B-0F3E-4766-B5FC-D015E1739952}" type="datetimeFigureOut">
              <a:rPr lang="en-US" smtClean="0"/>
              <a:t>6/17/2017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243139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048C0B-0F3E-4766-B5FC-D015E1739952}" type="datetimeFigureOut">
              <a:rPr lang="en-US" smtClean="0"/>
              <a:t>6/17/2017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1268559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48C0B-0F3E-4766-B5FC-D015E1739952}" type="datetimeFigureOut">
              <a:rPr lang="en-US" smtClean="0"/>
              <a:t>6/17/2017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201821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48C0B-0F3E-4766-B5FC-D015E1739952}"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34642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48C0B-0F3E-4766-B5FC-D015E1739952}" type="datetimeFigureOut">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AA818-6DAB-4564-9F40-B094ACCA6807}" type="slidenum">
              <a:rPr lang="en-US" smtClean="0"/>
              <a:t>‹#›</a:t>
            </a:fld>
            <a:endParaRPr lang="en-US"/>
          </a:p>
        </p:txBody>
      </p:sp>
    </p:spTree>
    <p:extLst>
      <p:ext uri="{BB962C8B-B14F-4D97-AF65-F5344CB8AC3E}">
        <p14:creationId xmlns:p14="http://schemas.microsoft.com/office/powerpoint/2010/main" val="32188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48C0B-0F3E-4766-B5FC-D015E1739952}" type="datetimeFigureOut">
              <a:rPr lang="en-US" smtClean="0"/>
              <a:t>6/17/2017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AA818-6DAB-4564-9F40-B094ACCA6807}" type="slidenum">
              <a:rPr lang="en-US" smtClean="0"/>
              <a:t>‹#›</a:t>
            </a:fld>
            <a:endParaRPr lang="en-US"/>
          </a:p>
        </p:txBody>
      </p:sp>
    </p:spTree>
    <p:extLst>
      <p:ext uri="{BB962C8B-B14F-4D97-AF65-F5344CB8AC3E}">
        <p14:creationId xmlns:p14="http://schemas.microsoft.com/office/powerpoint/2010/main" val="2896998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 101: Demand and Supply</a:t>
            </a:r>
            <a:endParaRPr lang="en-US" dirty="0"/>
          </a:p>
        </p:txBody>
      </p:sp>
      <p:sp>
        <p:nvSpPr>
          <p:cNvPr id="3" name="Subtitle 2"/>
          <p:cNvSpPr>
            <a:spLocks noGrp="1"/>
          </p:cNvSpPr>
          <p:nvPr>
            <p:ph type="subTitle" idx="1"/>
          </p:nvPr>
        </p:nvSpPr>
        <p:spPr/>
        <p:txBody>
          <a:bodyPr/>
          <a:lstStyle/>
          <a:p>
            <a:r>
              <a:rPr lang="en-US" dirty="0" smtClean="0"/>
              <a:t>Lecture 6b</a:t>
            </a:r>
            <a:endParaRPr lang="en-US" dirty="0"/>
          </a:p>
        </p:txBody>
      </p:sp>
    </p:spTree>
    <p:extLst>
      <p:ext uri="{BB962C8B-B14F-4D97-AF65-F5344CB8AC3E}">
        <p14:creationId xmlns:p14="http://schemas.microsoft.com/office/powerpoint/2010/main" val="279329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Consumer Surplus &amp; Producer Surplus</a:t>
            </a:r>
            <a:endParaRPr lang="en-US" dirty="0"/>
          </a:p>
        </p:txBody>
      </p:sp>
      <p:sp>
        <p:nvSpPr>
          <p:cNvPr id="3" name="Content Placeholder 2"/>
          <p:cNvSpPr>
            <a:spLocks noGrp="1"/>
          </p:cNvSpPr>
          <p:nvPr>
            <p:ph idx="1"/>
          </p:nvPr>
        </p:nvSpPr>
        <p:spPr>
          <a:xfrm>
            <a:off x="457200" y="1295400"/>
            <a:ext cx="8229600" cy="5105400"/>
          </a:xfrm>
        </p:spPr>
        <p:txBody>
          <a:bodyPr>
            <a:normAutofit fontScale="85000" lnSpcReduction="10000"/>
          </a:bodyPr>
          <a:lstStyle/>
          <a:p>
            <a:r>
              <a:rPr lang="en-US" b="1" dirty="0" smtClean="0"/>
              <a:t>Consumer Surplus:</a:t>
            </a:r>
            <a:r>
              <a:rPr lang="en-US" dirty="0" smtClean="0"/>
              <a:t> Difference between the maximum price a buyer is willing and able to pay for a good or service and the price actually paid by the buyer. e.g. if the highest price a consumer is willing to pay to watch the movies if TK. 100, but the ticket costs only TK. 50, then your consumer surplus is </a:t>
            </a:r>
          </a:p>
          <a:p>
            <a:r>
              <a:rPr lang="en-US" b="1" dirty="0" smtClean="0"/>
              <a:t>Producer Surplus:</a:t>
            </a:r>
            <a:r>
              <a:rPr lang="en-US" dirty="0" smtClean="0"/>
              <a:t> The difference between the price sellers receive for a good and the minimum or lowest price for which they would have sold the good. Suppose the minimum price the producer is willing to sell a movie ticket for is TK. 50, but he sells it for TK. 100. Then his producer surplus is:</a:t>
            </a:r>
          </a:p>
          <a:p>
            <a:endParaRPr lang="en-US" sz="3600" dirty="0" smtClean="0"/>
          </a:p>
          <a:p>
            <a:endParaRPr lang="en-US" dirty="0"/>
          </a:p>
        </p:txBody>
      </p:sp>
    </p:spTree>
    <p:extLst>
      <p:ext uri="{BB962C8B-B14F-4D97-AF65-F5344CB8AC3E}">
        <p14:creationId xmlns:p14="http://schemas.microsoft.com/office/powerpoint/2010/main" val="3611567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Consumer Surplus &amp; Producer Surplus</a:t>
            </a:r>
            <a:endParaRPr lang="en-US" dirty="0"/>
          </a:p>
        </p:txBody>
      </p:sp>
      <p:pic>
        <p:nvPicPr>
          <p:cNvPr id="4" name="Content Placeholder 3"/>
          <p:cNvPicPr>
            <a:picLocks noGrp="1"/>
          </p:cNvPicPr>
          <p:nvPr>
            <p:ph idx="1"/>
          </p:nvPr>
        </p:nvPicPr>
        <p:blipFill>
          <a:blip r:embed="rId2"/>
          <a:srcRect/>
          <a:stretch>
            <a:fillRect/>
          </a:stretch>
        </p:blipFill>
        <p:spPr bwMode="auto">
          <a:xfrm>
            <a:off x="554140" y="1600200"/>
            <a:ext cx="8035719" cy="4525963"/>
          </a:xfrm>
          <a:prstGeom prst="rect">
            <a:avLst/>
          </a:prstGeom>
          <a:noFill/>
          <a:ln w="9525">
            <a:noFill/>
            <a:miter lim="800000"/>
            <a:headEnd/>
            <a:tailEnd/>
          </a:ln>
        </p:spPr>
      </p:pic>
    </p:spTree>
    <p:extLst>
      <p:ext uri="{BB962C8B-B14F-4D97-AF65-F5344CB8AC3E}">
        <p14:creationId xmlns:p14="http://schemas.microsoft.com/office/powerpoint/2010/main" val="3177722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Price Ceiling</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r>
              <a:rPr lang="en-US" sz="2000" b="1" dirty="0" smtClean="0"/>
              <a:t>Price Ceiling</a:t>
            </a:r>
            <a:r>
              <a:rPr lang="en-US" sz="2000" dirty="0" smtClean="0"/>
              <a:t>: A government-mandated </a:t>
            </a:r>
            <a:r>
              <a:rPr lang="en-US" sz="2000" b="1" dirty="0" smtClean="0">
                <a:solidFill>
                  <a:srgbClr val="FF0000"/>
                </a:solidFill>
              </a:rPr>
              <a:t>maximum</a:t>
            </a:r>
            <a:r>
              <a:rPr lang="en-US" sz="2000" b="1" dirty="0" smtClean="0"/>
              <a:t> </a:t>
            </a:r>
            <a:r>
              <a:rPr lang="en-US" sz="2000" dirty="0" smtClean="0"/>
              <a:t>price above which legal trades cannot be made. </a:t>
            </a:r>
          </a:p>
          <a:p>
            <a:r>
              <a:rPr lang="en-US" sz="2000" u="sng" dirty="0" smtClean="0"/>
              <a:t>Effects of price ceiling:</a:t>
            </a:r>
          </a:p>
          <a:p>
            <a:pPr marL="596646" indent="-514350">
              <a:buFont typeface="+mj-lt"/>
              <a:buAutoNum type="arabicPeriod"/>
            </a:pPr>
            <a:r>
              <a:rPr lang="en-US" sz="2000" dirty="0" smtClean="0"/>
              <a:t>Shortage: Suppose the market equilibrium price is </a:t>
            </a:r>
            <a:r>
              <a:rPr lang="en-US" sz="2000" dirty="0" err="1" smtClean="0"/>
              <a:t>Pe</a:t>
            </a:r>
            <a:r>
              <a:rPr lang="en-US" sz="2000" dirty="0" smtClean="0"/>
              <a:t>. </a:t>
            </a:r>
            <a:r>
              <a:rPr lang="en-US" sz="2000" dirty="0" smtClean="0"/>
              <a:t>The government now introduces a price ceiling of price P1 (P1 &lt; </a:t>
            </a:r>
            <a:r>
              <a:rPr lang="en-US" sz="2000" dirty="0" err="1" smtClean="0"/>
              <a:t>Pe</a:t>
            </a:r>
            <a:r>
              <a:rPr lang="en-US" sz="2000" dirty="0" smtClean="0"/>
              <a:t>)</a:t>
            </a:r>
          </a:p>
          <a:p>
            <a:pPr marL="82296" indent="0">
              <a:buNone/>
            </a:pPr>
            <a:endParaRPr lang="en-US" sz="2000" dirty="0" smtClean="0"/>
          </a:p>
          <a:p>
            <a:endParaRPr lang="en-US" sz="2000" dirty="0"/>
          </a:p>
        </p:txBody>
      </p:sp>
      <p:pic>
        <p:nvPicPr>
          <p:cNvPr id="4" name="Picture 3"/>
          <p:cNvPicPr/>
          <p:nvPr/>
        </p:nvPicPr>
        <p:blipFill>
          <a:blip r:embed="rId2"/>
          <a:srcRect/>
          <a:stretch>
            <a:fillRect/>
          </a:stretch>
        </p:blipFill>
        <p:spPr bwMode="auto">
          <a:xfrm>
            <a:off x="1905000" y="3048000"/>
            <a:ext cx="5304692" cy="3636498"/>
          </a:xfrm>
          <a:prstGeom prst="rect">
            <a:avLst/>
          </a:prstGeom>
          <a:noFill/>
          <a:ln w="9525">
            <a:noFill/>
            <a:miter lim="800000"/>
            <a:headEnd/>
            <a:tailEnd/>
          </a:ln>
        </p:spPr>
      </p:pic>
    </p:spTree>
    <p:extLst>
      <p:ext uri="{BB962C8B-B14F-4D97-AF65-F5344CB8AC3E}">
        <p14:creationId xmlns:p14="http://schemas.microsoft.com/office/powerpoint/2010/main" val="2262186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Price Ceiling (cont.)</a:t>
            </a:r>
            <a:endParaRPr lang="en-US" dirty="0"/>
          </a:p>
        </p:txBody>
      </p:sp>
      <p:sp>
        <p:nvSpPr>
          <p:cNvPr id="3" name="Content Placeholder 2"/>
          <p:cNvSpPr>
            <a:spLocks noGrp="1"/>
          </p:cNvSpPr>
          <p:nvPr>
            <p:ph idx="1"/>
          </p:nvPr>
        </p:nvSpPr>
        <p:spPr/>
        <p:txBody>
          <a:bodyPr>
            <a:normAutofit lnSpcReduction="10000"/>
          </a:bodyPr>
          <a:lstStyle/>
          <a:p>
            <a:pPr marL="596646" indent="-514350">
              <a:buFont typeface="+mj-lt"/>
              <a:buAutoNum type="arabicPeriod" startAt="2"/>
            </a:pPr>
            <a:r>
              <a:rPr lang="en-US" dirty="0" smtClean="0"/>
              <a:t>Fewer Exchanges: At the equilibrium price, the quantity that would have been supplied and bought is 200. However at the price ceiling, the quantity sold will be only 100, although buyers would prefer to buy 300 units.</a:t>
            </a:r>
          </a:p>
          <a:p>
            <a:pPr marL="596646" indent="-514350">
              <a:buFont typeface="+mj-lt"/>
              <a:buAutoNum type="arabicPeriod" startAt="2"/>
            </a:pPr>
            <a:r>
              <a:rPr lang="en-US" dirty="0" smtClean="0"/>
              <a:t>Non-Price Rationing Devices: First-come-first-served</a:t>
            </a:r>
          </a:p>
          <a:p>
            <a:pPr marL="596646" indent="-514350">
              <a:buFont typeface="+mj-lt"/>
              <a:buAutoNum type="arabicPeriod" startAt="2"/>
            </a:pPr>
            <a:r>
              <a:rPr lang="en-US" dirty="0" smtClean="0"/>
              <a:t>Buying and Selling at Prohibited Prices. </a:t>
            </a:r>
          </a:p>
          <a:p>
            <a:endParaRPr lang="en-US" dirty="0"/>
          </a:p>
        </p:txBody>
      </p:sp>
    </p:spTree>
    <p:extLst>
      <p:ext uri="{BB962C8B-B14F-4D97-AF65-F5344CB8AC3E}">
        <p14:creationId xmlns:p14="http://schemas.microsoft.com/office/powerpoint/2010/main" val="2059185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Price Floor</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200" dirty="0" smtClean="0"/>
              <a:t>Price Floors: The minimum price below which no legal trade can be made.</a:t>
            </a:r>
          </a:p>
          <a:p>
            <a:pPr marL="596646" indent="-514350">
              <a:buFont typeface="+mj-lt"/>
              <a:buAutoNum type="arabicPeriod"/>
            </a:pPr>
            <a:r>
              <a:rPr lang="en-US" sz="2200" dirty="0" smtClean="0"/>
              <a:t>Surplus: Suppose equilibrium price is $150. The government sets a price floor at $200. </a:t>
            </a:r>
          </a:p>
          <a:p>
            <a:pPr marL="596646" indent="-514350">
              <a:buFont typeface="+mj-lt"/>
              <a:buAutoNum type="arabicPeriod"/>
            </a:pPr>
            <a:r>
              <a:rPr lang="en-US" sz="2200" dirty="0" smtClean="0"/>
              <a:t>Fewer Exchanges</a:t>
            </a:r>
          </a:p>
          <a:p>
            <a:endParaRPr lang="en-US" sz="2200" dirty="0"/>
          </a:p>
        </p:txBody>
      </p:sp>
      <p:pic>
        <p:nvPicPr>
          <p:cNvPr id="4" name="Picture 3"/>
          <p:cNvPicPr/>
          <p:nvPr/>
        </p:nvPicPr>
        <p:blipFill>
          <a:blip r:embed="rId2"/>
          <a:srcRect/>
          <a:stretch>
            <a:fillRect/>
          </a:stretch>
        </p:blipFill>
        <p:spPr bwMode="auto">
          <a:xfrm>
            <a:off x="1752600" y="3124200"/>
            <a:ext cx="5181600" cy="35052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val="4172899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290</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ECO 101: Demand and Supply</vt:lpstr>
      <vt:lpstr>Consumer Surplus &amp; Producer Surplus</vt:lpstr>
      <vt:lpstr>Consumer Surplus &amp; Producer Surplus</vt:lpstr>
      <vt:lpstr>Price Ceiling</vt:lpstr>
      <vt:lpstr>Price Ceiling (cont.)</vt:lpstr>
      <vt:lpstr>Price Floor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101: Demand and Supply</dc:title>
  <dc:creator>Naveen Abedin</dc:creator>
  <cp:lastModifiedBy>Naveen Abedin</cp:lastModifiedBy>
  <cp:revision>4</cp:revision>
  <dcterms:created xsi:type="dcterms:W3CDTF">2017-06-17T09:14:30Z</dcterms:created>
  <dcterms:modified xsi:type="dcterms:W3CDTF">2017-06-17T09:21:17Z</dcterms:modified>
</cp:coreProperties>
</file>