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73" r:id="rId5"/>
    <p:sldId id="259" r:id="rId6"/>
    <p:sldId id="260" r:id="rId7"/>
    <p:sldId id="274"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5/25/2017</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5/25/2017</a:t>
            </a:fld>
            <a:endParaRPr lang="en-US" dirty="0"/>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5/25/2017</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5/25/2017</a:t>
            </a:fld>
            <a:endParaRPr lang="en-US" dirty="0"/>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5/25/2017</a:t>
            </a:fld>
            <a:endParaRPr lang="en-US" dirty="0"/>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5/25/2017</a:t>
            </a:fld>
            <a:endParaRPr lang="en-US" dirty="0"/>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5/25/2017</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sz="3600" dirty="0" smtClean="0"/>
              <a:t>Economic Activities: Producing and Trading</a:t>
            </a:r>
            <a:endParaRPr lang="en-AU" sz="3600" dirty="0"/>
          </a:p>
        </p:txBody>
      </p:sp>
      <p:sp>
        <p:nvSpPr>
          <p:cNvPr id="3" name="Subtitle 2"/>
          <p:cNvSpPr>
            <a:spLocks noGrp="1"/>
          </p:cNvSpPr>
          <p:nvPr>
            <p:ph type="subTitle" idx="1"/>
          </p:nvPr>
        </p:nvSpPr>
        <p:spPr/>
        <p:txBody>
          <a:bodyPr/>
          <a:lstStyle/>
          <a:p>
            <a:endParaRPr lang="en-AU" dirty="0"/>
          </a:p>
        </p:txBody>
      </p:sp>
    </p:spTree>
    <p:extLst>
      <p:ext uri="{BB962C8B-B14F-4D97-AF65-F5344CB8AC3E}">
        <p14:creationId xmlns:p14="http://schemas.microsoft.com/office/powerpoint/2010/main" val="1221728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Law of Increasing Opportunity </a:t>
            </a:r>
            <a:r>
              <a:rPr lang="en-AU" dirty="0" smtClean="0"/>
              <a:t>Costs (CONT)</a:t>
            </a:r>
            <a:endParaRPr lang="en-AU" dirty="0"/>
          </a:p>
        </p:txBody>
      </p:sp>
      <p:sp>
        <p:nvSpPr>
          <p:cNvPr id="3" name="Content Placeholder 2"/>
          <p:cNvSpPr>
            <a:spLocks noGrp="1"/>
          </p:cNvSpPr>
          <p:nvPr>
            <p:ph sz="quarter" idx="1"/>
          </p:nvPr>
        </p:nvSpPr>
        <p:spPr/>
        <p:txBody>
          <a:bodyPr>
            <a:normAutofit lnSpcReduction="10000"/>
          </a:bodyPr>
          <a:lstStyle/>
          <a:p>
            <a:r>
              <a:rPr lang="en-AU" dirty="0" smtClean="0"/>
              <a:t>Assume a construction company is hiring workers to build buildings.</a:t>
            </a:r>
          </a:p>
          <a:p>
            <a:endParaRPr lang="en-AU" dirty="0"/>
          </a:p>
          <a:p>
            <a:r>
              <a:rPr lang="en-AU" dirty="0" smtClean="0"/>
              <a:t>At first, the company will employ the most skilled workers who are productive, and can quickly (in less time) can building.</a:t>
            </a:r>
          </a:p>
          <a:p>
            <a:endParaRPr lang="en-AU" dirty="0"/>
          </a:p>
          <a:p>
            <a:r>
              <a:rPr lang="en-AU" dirty="0" smtClean="0"/>
              <a:t>At this point, the first few buildings will be made more quickly. </a:t>
            </a:r>
          </a:p>
          <a:p>
            <a:endParaRPr lang="en-AU" dirty="0"/>
          </a:p>
          <a:p>
            <a:r>
              <a:rPr lang="en-AU" dirty="0" smtClean="0"/>
              <a:t>What does this imply for opportunity costs of constructing the buildings?</a:t>
            </a:r>
            <a:endParaRPr lang="en-AU" dirty="0"/>
          </a:p>
        </p:txBody>
      </p:sp>
    </p:spTree>
    <p:extLst>
      <p:ext uri="{BB962C8B-B14F-4D97-AF65-F5344CB8AC3E}">
        <p14:creationId xmlns:p14="http://schemas.microsoft.com/office/powerpoint/2010/main" val="314658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Law of Increasing Opportunity Costs (CONT)</a:t>
            </a:r>
          </a:p>
        </p:txBody>
      </p:sp>
      <p:sp>
        <p:nvSpPr>
          <p:cNvPr id="3" name="Content Placeholder 2"/>
          <p:cNvSpPr>
            <a:spLocks noGrp="1"/>
          </p:cNvSpPr>
          <p:nvPr>
            <p:ph sz="quarter" idx="1"/>
          </p:nvPr>
        </p:nvSpPr>
        <p:spPr/>
        <p:txBody>
          <a:bodyPr>
            <a:normAutofit fontScale="92500" lnSpcReduction="10000"/>
          </a:bodyPr>
          <a:lstStyle/>
          <a:p>
            <a:r>
              <a:rPr lang="en-AU" dirty="0" smtClean="0"/>
              <a:t>Now assume that the construction company is becoming bigger and expanding business.</a:t>
            </a:r>
          </a:p>
          <a:p>
            <a:endParaRPr lang="en-AU" dirty="0" smtClean="0"/>
          </a:p>
          <a:p>
            <a:r>
              <a:rPr lang="en-AU" dirty="0" smtClean="0"/>
              <a:t>To make more buildings, they need additional workers. Assuming that the company had already taken up all the skilled workers, they are now hiring workers who are less skilled at making buildings.</a:t>
            </a:r>
          </a:p>
          <a:p>
            <a:endParaRPr lang="en-AU" dirty="0" smtClean="0"/>
          </a:p>
          <a:p>
            <a:r>
              <a:rPr lang="en-AU" dirty="0" smtClean="0"/>
              <a:t>As a result, it takes more time to make the same buildings.</a:t>
            </a:r>
          </a:p>
          <a:p>
            <a:pPr marL="0" indent="0">
              <a:buNone/>
            </a:pPr>
            <a:endParaRPr lang="en-AU" dirty="0" smtClean="0"/>
          </a:p>
          <a:p>
            <a:r>
              <a:rPr lang="en-AU" dirty="0"/>
              <a:t>What does this imply for opportunity costs of constructing the buildings?</a:t>
            </a:r>
          </a:p>
          <a:p>
            <a:endParaRPr lang="en-AU" dirty="0"/>
          </a:p>
        </p:txBody>
      </p:sp>
    </p:spTree>
    <p:extLst>
      <p:ext uri="{BB962C8B-B14F-4D97-AF65-F5344CB8AC3E}">
        <p14:creationId xmlns:p14="http://schemas.microsoft.com/office/powerpoint/2010/main" val="3958593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702" y="274638"/>
            <a:ext cx="8361898" cy="1143000"/>
          </a:xfrm>
        </p:spPr>
        <p:txBody>
          <a:bodyPr>
            <a:noAutofit/>
          </a:bodyPr>
          <a:lstStyle/>
          <a:p>
            <a:r>
              <a:rPr lang="en-US" altLang="en-US" sz="2200" dirty="0">
                <a:solidFill>
                  <a:srgbClr val="CC3300"/>
                </a:solidFill>
                <a:latin typeface="+mn-lt"/>
              </a:rPr>
              <a:t>Exhibit 5	</a:t>
            </a:r>
            <a:r>
              <a:rPr lang="en-US" altLang="en-US" sz="2200" dirty="0">
                <a:latin typeface="+mn-lt"/>
              </a:rPr>
              <a:t>A Summary Statement about Increasing Opportunity Costs and a Production Possibilities Frontier that Is Bowed Outward (Concave Downward</a:t>
            </a:r>
            <a:r>
              <a:rPr lang="en-US" altLang="en-US" sz="2200" dirty="0" smtClean="0">
                <a:latin typeface="+mn-lt"/>
              </a:rPr>
              <a:t>)</a:t>
            </a:r>
            <a:endParaRPr lang="en-AU" sz="2200" dirty="0">
              <a:latin typeface="+mn-lt"/>
            </a:endParaRPr>
          </a:p>
        </p:txBody>
      </p:sp>
      <p:grpSp>
        <p:nvGrpSpPr>
          <p:cNvPr id="4" name="Group 5"/>
          <p:cNvGrpSpPr>
            <a:grpSpLocks/>
          </p:cNvGrpSpPr>
          <p:nvPr/>
        </p:nvGrpSpPr>
        <p:grpSpPr bwMode="auto">
          <a:xfrm>
            <a:off x="152400" y="1457470"/>
            <a:ext cx="8458200" cy="4729162"/>
            <a:chOff x="816" y="1056"/>
            <a:chExt cx="4128" cy="2208"/>
          </a:xfrm>
        </p:grpSpPr>
        <p:sp>
          <p:nvSpPr>
            <p:cNvPr id="5" name="Rectangle 4"/>
            <p:cNvSpPr>
              <a:spLocks noChangeArrowheads="1"/>
            </p:cNvSpPr>
            <p:nvPr/>
          </p:nvSpPr>
          <p:spPr bwMode="auto">
            <a:xfrm>
              <a:off x="816" y="1056"/>
              <a:ext cx="4128" cy="22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pic>
          <p:nvPicPr>
            <p:cNvPr id="6" name="Picture 3" descr="D:\ESWORK\SWPUB\Arnold PPT\Art\Art Ch02\arn17456_020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3" y="1123"/>
              <a:ext cx="4033" cy="207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51885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Economic Concepts within the PPF framework</a:t>
            </a:r>
            <a:endParaRPr lang="en-AU" dirty="0"/>
          </a:p>
        </p:txBody>
      </p:sp>
      <p:grpSp>
        <p:nvGrpSpPr>
          <p:cNvPr id="4" name="Group 5"/>
          <p:cNvGrpSpPr>
            <a:grpSpLocks/>
          </p:cNvGrpSpPr>
          <p:nvPr/>
        </p:nvGrpSpPr>
        <p:grpSpPr bwMode="auto">
          <a:xfrm>
            <a:off x="786669" y="1444498"/>
            <a:ext cx="6654313" cy="4972050"/>
            <a:chOff x="1632" y="1200"/>
            <a:chExt cx="2496" cy="1872"/>
          </a:xfrm>
        </p:grpSpPr>
        <p:sp>
          <p:nvSpPr>
            <p:cNvPr id="5" name="Rectangle 4"/>
            <p:cNvSpPr>
              <a:spLocks noChangeArrowheads="1"/>
            </p:cNvSpPr>
            <p:nvPr/>
          </p:nvSpPr>
          <p:spPr bwMode="auto">
            <a:xfrm>
              <a:off x="1632" y="1200"/>
              <a:ext cx="2496" cy="187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pic>
          <p:nvPicPr>
            <p:cNvPr id="6" name="Picture 3" descr="D:\ESWORK\SWPUB\Arnold PPT\Art\Art Ch02\arn17456_02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7" y="1281"/>
              <a:ext cx="2306" cy="1757"/>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146045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Economic Concepts within the PPF framework</a:t>
            </a:r>
          </a:p>
        </p:txBody>
      </p:sp>
      <p:sp>
        <p:nvSpPr>
          <p:cNvPr id="3" name="Content Placeholder 2"/>
          <p:cNvSpPr>
            <a:spLocks noGrp="1"/>
          </p:cNvSpPr>
          <p:nvPr>
            <p:ph sz="quarter" idx="1"/>
          </p:nvPr>
        </p:nvSpPr>
        <p:spPr>
          <a:xfrm>
            <a:off x="457200" y="1600200"/>
            <a:ext cx="7924800" cy="4724400"/>
          </a:xfrm>
        </p:spPr>
        <p:txBody>
          <a:bodyPr>
            <a:normAutofit/>
          </a:bodyPr>
          <a:lstStyle/>
          <a:p>
            <a:r>
              <a:rPr lang="en-AU" dirty="0" smtClean="0"/>
              <a:t>Scarcity, Choice, Opportunity Cost</a:t>
            </a:r>
          </a:p>
          <a:p>
            <a:pPr marL="0" indent="0">
              <a:buNone/>
            </a:pPr>
            <a:endParaRPr lang="en-AU" dirty="0" smtClean="0"/>
          </a:p>
          <a:p>
            <a:r>
              <a:rPr lang="en-AU" dirty="0" smtClean="0"/>
              <a:t>Productive Efficiency: The condition where the maximum output is being produced with given resources and technology. </a:t>
            </a:r>
          </a:p>
          <a:p>
            <a:r>
              <a:rPr lang="en-AU" dirty="0" smtClean="0"/>
              <a:t>Productive Inefficiency: The condition where less is being produced with the given resources and technology. Productive efficiency implies that more can be produced without any less of another.</a:t>
            </a:r>
          </a:p>
          <a:p>
            <a:endParaRPr lang="en-AU" dirty="0"/>
          </a:p>
          <a:p>
            <a:r>
              <a:rPr lang="en-AU" dirty="0" smtClean="0"/>
              <a:t>Unemployed Resources</a:t>
            </a:r>
          </a:p>
          <a:p>
            <a:endParaRPr lang="en-AU" dirty="0"/>
          </a:p>
        </p:txBody>
      </p:sp>
    </p:spTree>
    <p:extLst>
      <p:ext uri="{BB962C8B-B14F-4D97-AF65-F5344CB8AC3E}">
        <p14:creationId xmlns:p14="http://schemas.microsoft.com/office/powerpoint/2010/main" val="2594710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Economic Concepts within the PPF </a:t>
            </a:r>
            <a:r>
              <a:rPr lang="en-AU" dirty="0" smtClean="0"/>
              <a:t>framework (CONT)</a:t>
            </a:r>
            <a:endParaRPr lang="en-AU" dirty="0"/>
          </a:p>
        </p:txBody>
      </p:sp>
      <p:sp>
        <p:nvSpPr>
          <p:cNvPr id="3" name="Content Placeholder 2"/>
          <p:cNvSpPr>
            <a:spLocks noGrp="1"/>
          </p:cNvSpPr>
          <p:nvPr>
            <p:ph sz="quarter" idx="1"/>
          </p:nvPr>
        </p:nvSpPr>
        <p:spPr>
          <a:xfrm>
            <a:off x="457200" y="1600200"/>
            <a:ext cx="3581400" cy="4873752"/>
          </a:xfrm>
        </p:spPr>
        <p:txBody>
          <a:bodyPr>
            <a:normAutofit lnSpcReduction="10000"/>
          </a:bodyPr>
          <a:lstStyle/>
          <a:p>
            <a:r>
              <a:rPr lang="en-AU" dirty="0" smtClean="0"/>
              <a:t>Economic Growth: Refers to the increased productive capacity of an economy.</a:t>
            </a:r>
          </a:p>
          <a:p>
            <a:pPr marL="0" indent="0">
              <a:buNone/>
            </a:pPr>
            <a:r>
              <a:rPr lang="en-AU" dirty="0" smtClean="0"/>
              <a:t>May be due:</a:t>
            </a:r>
          </a:p>
          <a:p>
            <a:r>
              <a:rPr lang="en-AU" dirty="0" smtClean="0"/>
              <a:t>Increase in quantity of resources</a:t>
            </a:r>
          </a:p>
          <a:p>
            <a:r>
              <a:rPr lang="en-AU" dirty="0" smtClean="0"/>
              <a:t>Increase in technology (the ability to produce more with the same quantity of resources)</a:t>
            </a:r>
          </a:p>
        </p:txBody>
      </p:sp>
      <p:grpSp>
        <p:nvGrpSpPr>
          <p:cNvPr id="4" name="Group 5"/>
          <p:cNvGrpSpPr>
            <a:grpSpLocks/>
          </p:cNvGrpSpPr>
          <p:nvPr/>
        </p:nvGrpSpPr>
        <p:grpSpPr bwMode="auto">
          <a:xfrm>
            <a:off x="4009845" y="1488071"/>
            <a:ext cx="4528344" cy="4665975"/>
            <a:chOff x="1776" y="1536"/>
            <a:chExt cx="1728" cy="1680"/>
          </a:xfrm>
        </p:grpSpPr>
        <p:sp>
          <p:nvSpPr>
            <p:cNvPr id="5" name="Rectangle 4"/>
            <p:cNvSpPr>
              <a:spLocks noChangeArrowheads="1"/>
            </p:cNvSpPr>
            <p:nvPr/>
          </p:nvSpPr>
          <p:spPr bwMode="auto">
            <a:xfrm>
              <a:off x="1776" y="1536"/>
              <a:ext cx="1728" cy="16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pic>
          <p:nvPicPr>
            <p:cNvPr id="6" name="Picture 3" descr="D:\ESWORK\SWPUB\Arnold PPT\Art\Art Ch02\arn17456_02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4" y="1613"/>
              <a:ext cx="1552" cy="155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246360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Production, Trade and Specialization</a:t>
            </a:r>
            <a:endParaRPr lang="en-AU" dirty="0"/>
          </a:p>
        </p:txBody>
      </p:sp>
      <p:sp>
        <p:nvSpPr>
          <p:cNvPr id="3" name="Content Placeholder 2"/>
          <p:cNvSpPr>
            <a:spLocks noGrp="1"/>
          </p:cNvSpPr>
          <p:nvPr>
            <p:ph sz="quarter" idx="1"/>
          </p:nvPr>
        </p:nvSpPr>
        <p:spPr/>
        <p:txBody>
          <a:bodyPr/>
          <a:lstStyle/>
          <a:p>
            <a:r>
              <a:rPr lang="en-AU" dirty="0" smtClean="0"/>
              <a:t>Assume we are in an economy that has no money. We are in a barter system, meaning to get one good, you need to give up another.</a:t>
            </a:r>
          </a:p>
          <a:p>
            <a:endParaRPr lang="en-AU" dirty="0"/>
          </a:p>
          <a:p>
            <a:r>
              <a:rPr lang="en-AU" dirty="0" smtClean="0"/>
              <a:t>Now assume the following:</a:t>
            </a:r>
          </a:p>
          <a:p>
            <a:r>
              <a:rPr lang="en-AU" dirty="0" smtClean="0"/>
              <a:t>Two people: Elizabeth and Brian, </a:t>
            </a:r>
          </a:p>
          <a:p>
            <a:r>
              <a:rPr lang="en-AU" dirty="0" smtClean="0"/>
              <a:t>Two goods: Apple and Bread</a:t>
            </a:r>
          </a:p>
          <a:p>
            <a:endParaRPr lang="en-AU" dirty="0"/>
          </a:p>
          <a:p>
            <a:r>
              <a:rPr lang="en-AU" dirty="0" smtClean="0"/>
              <a:t>Right now they are producing both apples and loaves of bread for their own consumption </a:t>
            </a:r>
            <a:r>
              <a:rPr lang="en-AU" dirty="0" smtClean="0">
                <a:sym typeface="Wingdings" panose="05000000000000000000" pitchFamily="2" charset="2"/>
              </a:rPr>
              <a:t> NO TRADE</a:t>
            </a:r>
            <a:endParaRPr lang="en-AU" dirty="0"/>
          </a:p>
        </p:txBody>
      </p:sp>
    </p:spTree>
    <p:extLst>
      <p:ext uri="{BB962C8B-B14F-4D97-AF65-F5344CB8AC3E}">
        <p14:creationId xmlns:p14="http://schemas.microsoft.com/office/powerpoint/2010/main" val="2390756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Production, Trade and Specialization</a:t>
            </a:r>
          </a:p>
        </p:txBody>
      </p:sp>
      <p:sp>
        <p:nvSpPr>
          <p:cNvPr id="3" name="Content Placeholder 2"/>
          <p:cNvSpPr>
            <a:spLocks noGrp="1"/>
          </p:cNvSpPr>
          <p:nvPr>
            <p:ph sz="quarter" idx="1"/>
          </p:nvPr>
        </p:nvSpPr>
        <p:spPr/>
        <p:txBody>
          <a:bodyPr/>
          <a:lstStyle/>
          <a:p>
            <a:r>
              <a:rPr lang="en-AU" dirty="0" smtClean="0"/>
              <a:t>Elizabeth and Brian are producing their own apples and loaves of bread in the following numbers:</a:t>
            </a:r>
          </a:p>
          <a:p>
            <a:endParaRPr lang="en-AU" dirty="0"/>
          </a:p>
          <a:p>
            <a:endParaRPr lang="en-AU" dirty="0" smtClean="0"/>
          </a:p>
          <a:p>
            <a:endParaRPr lang="en-AU" dirty="0"/>
          </a:p>
          <a:p>
            <a:endParaRPr lang="en-AU" dirty="0" smtClean="0"/>
          </a:p>
          <a:p>
            <a:endParaRPr lang="en-AU" dirty="0"/>
          </a:p>
          <a:p>
            <a:r>
              <a:rPr lang="en-AU" dirty="0" smtClean="0"/>
              <a:t>Looking at the table, do you think they should specialize and trade?</a:t>
            </a:r>
          </a:p>
          <a:p>
            <a:r>
              <a:rPr lang="en-AU" dirty="0" smtClean="0"/>
              <a:t>Lets look at opportunity costs!</a:t>
            </a:r>
          </a:p>
          <a:p>
            <a:pPr marL="0" indent="0">
              <a:buNone/>
            </a:pPr>
            <a:endParaRPr lang="en-AU" dirty="0"/>
          </a:p>
        </p:txBody>
      </p:sp>
      <p:grpSp>
        <p:nvGrpSpPr>
          <p:cNvPr id="4" name="Group 15"/>
          <p:cNvGrpSpPr>
            <a:grpSpLocks/>
          </p:cNvGrpSpPr>
          <p:nvPr/>
        </p:nvGrpSpPr>
        <p:grpSpPr bwMode="auto">
          <a:xfrm>
            <a:off x="281787" y="2896519"/>
            <a:ext cx="8305800" cy="1752600"/>
            <a:chOff x="672" y="1824"/>
            <a:chExt cx="4320" cy="912"/>
          </a:xfrm>
        </p:grpSpPr>
        <p:sp>
          <p:nvSpPr>
            <p:cNvPr id="5" name="Rectangle 14"/>
            <p:cNvSpPr>
              <a:spLocks noChangeArrowheads="1"/>
            </p:cNvSpPr>
            <p:nvPr/>
          </p:nvSpPr>
          <p:spPr bwMode="auto">
            <a:xfrm>
              <a:off x="672" y="1824"/>
              <a:ext cx="4320" cy="9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pic>
          <p:nvPicPr>
            <p:cNvPr id="6" name="Picture 12" descr="D:\ESWORK\SWPUB\Arnold PPT\Art\Art Ch02\Ch02 Exhibit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 y="1872"/>
              <a:ext cx="4224" cy="80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004806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Production, Trade and Specialization</a:t>
            </a:r>
          </a:p>
        </p:txBody>
      </p:sp>
      <p:sp>
        <p:nvSpPr>
          <p:cNvPr id="3" name="Content Placeholder 2"/>
          <p:cNvSpPr>
            <a:spLocks noGrp="1"/>
          </p:cNvSpPr>
          <p:nvPr>
            <p:ph sz="quarter" idx="1"/>
          </p:nvPr>
        </p:nvSpPr>
        <p:spPr/>
        <p:txBody>
          <a:bodyPr/>
          <a:lstStyle/>
          <a:p>
            <a:r>
              <a:rPr lang="en-AU" dirty="0" smtClean="0"/>
              <a:t>In economics, you answer this question by finding who produces what at the lowest cost. This is called COMPARITIVE ADVANTAGE.</a:t>
            </a:r>
          </a:p>
          <a:p>
            <a:endParaRPr lang="en-AU" dirty="0"/>
          </a:p>
          <a:p>
            <a:r>
              <a:rPr lang="en-AU" dirty="0" smtClean="0"/>
              <a:t>Based on comparative advantage, Elizabeth produces bread and Brian produces apples. </a:t>
            </a:r>
          </a:p>
          <a:p>
            <a:pPr marL="0" indent="0">
              <a:buNone/>
            </a:pPr>
            <a:endParaRPr lang="en-AU" dirty="0"/>
          </a:p>
          <a:p>
            <a:pPr marL="0" indent="0">
              <a:buNone/>
            </a:pPr>
            <a:endParaRPr lang="en-AU" dirty="0" smtClean="0"/>
          </a:p>
          <a:p>
            <a:r>
              <a:rPr lang="en-AU" dirty="0" smtClean="0"/>
              <a:t>Are they both better off?</a:t>
            </a:r>
            <a:endParaRPr lang="en-AU" dirty="0"/>
          </a:p>
        </p:txBody>
      </p:sp>
    </p:spTree>
    <p:extLst>
      <p:ext uri="{BB962C8B-B14F-4D97-AF65-F5344CB8AC3E}">
        <p14:creationId xmlns:p14="http://schemas.microsoft.com/office/powerpoint/2010/main" val="3404243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Production, Trade and Specialization</a:t>
            </a:r>
          </a:p>
        </p:txBody>
      </p:sp>
      <p:grpSp>
        <p:nvGrpSpPr>
          <p:cNvPr id="4" name="Group 5"/>
          <p:cNvGrpSpPr>
            <a:grpSpLocks/>
          </p:cNvGrpSpPr>
          <p:nvPr/>
        </p:nvGrpSpPr>
        <p:grpSpPr bwMode="auto">
          <a:xfrm>
            <a:off x="399843" y="2123480"/>
            <a:ext cx="8153400" cy="3200400"/>
            <a:chOff x="288" y="1584"/>
            <a:chExt cx="4080" cy="1536"/>
          </a:xfrm>
        </p:grpSpPr>
        <p:sp>
          <p:nvSpPr>
            <p:cNvPr id="5" name="Rectangle 4"/>
            <p:cNvSpPr>
              <a:spLocks noChangeArrowheads="1"/>
            </p:cNvSpPr>
            <p:nvPr/>
          </p:nvSpPr>
          <p:spPr bwMode="auto">
            <a:xfrm>
              <a:off x="288" y="1584"/>
              <a:ext cx="4080" cy="153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pic>
          <p:nvPicPr>
            <p:cNvPr id="6" name="Picture 3" descr="D:\ESWORK\SWPUB\Arnold PPT\Art\Art Ch02\Ch02 Exhibit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1661"/>
              <a:ext cx="3983" cy="138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675856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Definition of Production Possibilities Frontier</a:t>
            </a:r>
            <a:endParaRPr lang="en-AU" dirty="0"/>
          </a:p>
        </p:txBody>
      </p:sp>
      <p:sp>
        <p:nvSpPr>
          <p:cNvPr id="3" name="Content Placeholder 2"/>
          <p:cNvSpPr>
            <a:spLocks noGrp="1"/>
          </p:cNvSpPr>
          <p:nvPr>
            <p:ph sz="quarter" idx="1"/>
          </p:nvPr>
        </p:nvSpPr>
        <p:spPr/>
        <p:txBody>
          <a:bodyPr>
            <a:normAutofit fontScale="92500"/>
          </a:bodyPr>
          <a:lstStyle/>
          <a:p>
            <a:r>
              <a:rPr lang="en-US" altLang="en-US" dirty="0" smtClean="0"/>
              <a:t>Suppose a country can only produce two goods. What combination of the two goods can it produce? The PPF is a way to answer the question. </a:t>
            </a:r>
          </a:p>
          <a:p>
            <a:endParaRPr lang="en-US" altLang="en-US" dirty="0" smtClean="0"/>
          </a:p>
          <a:p>
            <a:r>
              <a:rPr lang="en-US" altLang="en-US" dirty="0" smtClean="0"/>
              <a:t>The </a:t>
            </a:r>
            <a:r>
              <a:rPr lang="en-US" altLang="en-US" dirty="0"/>
              <a:t>PPF is a graph representing the possible combinations of two goods than an economy can produce in a certain period of time under the conditions of a given state of technology, no unemployed resources and efficient production.</a:t>
            </a:r>
          </a:p>
          <a:p>
            <a:pPr marL="0" indent="0">
              <a:buNone/>
            </a:pPr>
            <a:endParaRPr lang="en-AU" dirty="0" smtClean="0"/>
          </a:p>
          <a:p>
            <a:r>
              <a:rPr lang="en-AU" dirty="0" smtClean="0"/>
              <a:t>So when we have various combinations of two goods that can be produced, and when we plot them and connect the lines, that gives us the PPF.</a:t>
            </a:r>
            <a:endParaRPr lang="en-AU" dirty="0"/>
          </a:p>
        </p:txBody>
      </p:sp>
    </p:spTree>
    <p:extLst>
      <p:ext uri="{BB962C8B-B14F-4D97-AF65-F5344CB8AC3E}">
        <p14:creationId xmlns:p14="http://schemas.microsoft.com/office/powerpoint/2010/main" val="2297813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Production Possibilities Frontier (PPF</a:t>
            </a:r>
            <a:r>
              <a:rPr lang="en-US" altLang="en-US" dirty="0" smtClean="0"/>
              <a:t>) </a:t>
            </a:r>
            <a:endParaRPr lang="en-AU" dirty="0"/>
          </a:p>
        </p:txBody>
      </p:sp>
      <p:sp>
        <p:nvSpPr>
          <p:cNvPr id="3" name="Content Placeholder 2"/>
          <p:cNvSpPr>
            <a:spLocks noGrp="1"/>
          </p:cNvSpPr>
          <p:nvPr>
            <p:ph sz="quarter" idx="1"/>
          </p:nvPr>
        </p:nvSpPr>
        <p:spPr/>
        <p:txBody>
          <a:bodyPr>
            <a:normAutofit/>
          </a:bodyPr>
          <a:lstStyle/>
          <a:p>
            <a:pPr marL="0" indent="0">
              <a:buNone/>
            </a:pPr>
            <a:r>
              <a:rPr lang="en-AU" dirty="0" smtClean="0"/>
              <a:t>Assume the following: </a:t>
            </a:r>
          </a:p>
          <a:p>
            <a:pPr marL="0" indent="0">
              <a:buNone/>
            </a:pPr>
            <a:r>
              <a:rPr lang="en-AU" dirty="0" smtClean="0"/>
              <a:t>CASE 1</a:t>
            </a:r>
            <a:endParaRPr lang="en-AU" dirty="0" smtClean="0"/>
          </a:p>
          <a:p>
            <a:r>
              <a:rPr lang="en-AU" dirty="0" smtClean="0"/>
              <a:t>Only two goods can be produced in an economy: televisions and computers</a:t>
            </a:r>
          </a:p>
          <a:p>
            <a:r>
              <a:rPr lang="en-AU" dirty="0" smtClean="0"/>
              <a:t>The opportunity cost of one television is one computer</a:t>
            </a:r>
          </a:p>
          <a:p>
            <a:r>
              <a:rPr lang="en-AU" dirty="0" smtClean="0"/>
              <a:t>As more of one good is produced, the opportunity cost between the sets and computer is constant</a:t>
            </a:r>
            <a:r>
              <a:rPr lang="en-AU" dirty="0" smtClean="0"/>
              <a:t>.</a:t>
            </a:r>
            <a:endParaRPr lang="en-AU" dirty="0"/>
          </a:p>
          <a:p>
            <a:r>
              <a:rPr lang="en-AU" dirty="0" smtClean="0"/>
              <a:t>Can you tell me what each of these assumptions imply in terms of the shape of the graph if we plot it?</a:t>
            </a:r>
          </a:p>
          <a:p>
            <a:endParaRPr lang="en-AU" dirty="0"/>
          </a:p>
        </p:txBody>
      </p:sp>
    </p:spTree>
    <p:extLst>
      <p:ext uri="{BB962C8B-B14F-4D97-AF65-F5344CB8AC3E}">
        <p14:creationId xmlns:p14="http://schemas.microsoft.com/office/powerpoint/2010/main" val="3166228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Can you Plot this?</a:t>
            </a:r>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362200"/>
            <a:ext cx="8006986" cy="3446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7668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Lets look at it graphically</a:t>
            </a:r>
            <a:endParaRPr lang="en-AU" dirty="0"/>
          </a:p>
        </p:txBody>
      </p:sp>
      <p:grpSp>
        <p:nvGrpSpPr>
          <p:cNvPr id="4" name="Group 3"/>
          <p:cNvGrpSpPr>
            <a:grpSpLocks/>
          </p:cNvGrpSpPr>
          <p:nvPr/>
        </p:nvGrpSpPr>
        <p:grpSpPr bwMode="auto">
          <a:xfrm>
            <a:off x="237918" y="1961546"/>
            <a:ext cx="8391525" cy="3970337"/>
            <a:chOff x="192" y="1056"/>
            <a:chExt cx="5424" cy="2258"/>
          </a:xfrm>
        </p:grpSpPr>
        <p:sp>
          <p:nvSpPr>
            <p:cNvPr id="5" name="Rectangle 4"/>
            <p:cNvSpPr>
              <a:spLocks noChangeArrowheads="1"/>
            </p:cNvSpPr>
            <p:nvPr/>
          </p:nvSpPr>
          <p:spPr bwMode="auto">
            <a:xfrm>
              <a:off x="192" y="1056"/>
              <a:ext cx="5418" cy="225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pic>
          <p:nvPicPr>
            <p:cNvPr id="6" name="Picture 5" descr="D:\ESWORK\SWPUB\Arnold PPT\Art\Art Ch02\arn17456_02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2" y="1130"/>
              <a:ext cx="2114" cy="213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D:\ESWORK\SWPUB\Arnold PPT\Art\Art Ch02\Ch02 Exhibit 3 tab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 y="1099"/>
              <a:ext cx="3120" cy="1112"/>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xtBox 7"/>
          <p:cNvSpPr txBox="1"/>
          <p:nvPr/>
        </p:nvSpPr>
        <p:spPr>
          <a:xfrm>
            <a:off x="312179" y="4419600"/>
            <a:ext cx="4826983" cy="646331"/>
          </a:xfrm>
          <a:prstGeom prst="rect">
            <a:avLst/>
          </a:prstGeom>
          <a:noFill/>
        </p:spPr>
        <p:txBody>
          <a:bodyPr wrap="square" rtlCol="0">
            <a:spAutoFit/>
          </a:bodyPr>
          <a:lstStyle/>
          <a:p>
            <a:r>
              <a:rPr lang="en-AU" dirty="0" smtClean="0"/>
              <a:t>STRAIGHT LINE PPF = CONSTANT OPPORTUNITY COSTS</a:t>
            </a:r>
            <a:endParaRPr lang="en-AU" dirty="0"/>
          </a:p>
        </p:txBody>
      </p:sp>
    </p:spTree>
    <p:extLst>
      <p:ext uri="{BB962C8B-B14F-4D97-AF65-F5344CB8AC3E}">
        <p14:creationId xmlns:p14="http://schemas.microsoft.com/office/powerpoint/2010/main" val="2411317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Bowed out PPF: Increasing Opportunity Costs</a:t>
            </a:r>
            <a:endParaRPr lang="en-AU" dirty="0"/>
          </a:p>
        </p:txBody>
      </p:sp>
      <p:sp>
        <p:nvSpPr>
          <p:cNvPr id="3" name="Content Placeholder 2"/>
          <p:cNvSpPr>
            <a:spLocks noGrp="1"/>
          </p:cNvSpPr>
          <p:nvPr>
            <p:ph sz="quarter" idx="1"/>
          </p:nvPr>
        </p:nvSpPr>
        <p:spPr/>
        <p:txBody>
          <a:bodyPr/>
          <a:lstStyle/>
          <a:p>
            <a:pPr marL="0" indent="0">
              <a:buNone/>
            </a:pPr>
            <a:r>
              <a:rPr lang="en-AU" dirty="0" smtClean="0"/>
              <a:t>Assume the following:</a:t>
            </a:r>
          </a:p>
          <a:p>
            <a:pPr marL="0" indent="0">
              <a:buNone/>
            </a:pPr>
            <a:r>
              <a:rPr lang="en-AU" dirty="0" smtClean="0"/>
              <a:t>CASE 2</a:t>
            </a:r>
            <a:endParaRPr lang="en-AU" dirty="0"/>
          </a:p>
          <a:p>
            <a:r>
              <a:rPr lang="en-AU" dirty="0" smtClean="0"/>
              <a:t>Only two goods can be produced in an economy:  Computers and Television sets</a:t>
            </a:r>
          </a:p>
          <a:p>
            <a:r>
              <a:rPr lang="en-AU" dirty="0" smtClean="0"/>
              <a:t>As more of one good is produced, the opportunity cost between computers and television sets changes</a:t>
            </a:r>
            <a:r>
              <a:rPr lang="en-AU" dirty="0" smtClean="0"/>
              <a:t>.</a:t>
            </a:r>
            <a:endParaRPr lang="en-AU" dirty="0"/>
          </a:p>
          <a:p>
            <a:r>
              <a:rPr lang="en-AU" dirty="0" smtClean="0"/>
              <a:t>Again, what can we imply from these two assumptions regarding the shape of the PPF/graph if we plot it?</a:t>
            </a:r>
          </a:p>
        </p:txBody>
      </p:sp>
    </p:spTree>
    <p:extLst>
      <p:ext uri="{BB962C8B-B14F-4D97-AF65-F5344CB8AC3E}">
        <p14:creationId xmlns:p14="http://schemas.microsoft.com/office/powerpoint/2010/main" val="3978986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Can You </a:t>
            </a:r>
            <a:r>
              <a:rPr lang="en-AU" smtClean="0"/>
              <a:t>Plot This?</a:t>
            </a:r>
            <a:endParaRPr lang="en-AU"/>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09800"/>
            <a:ext cx="8064064" cy="2214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9165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Lets look at it graphically</a:t>
            </a:r>
            <a:endParaRPr lang="en-AU" dirty="0"/>
          </a:p>
        </p:txBody>
      </p:sp>
      <p:grpSp>
        <p:nvGrpSpPr>
          <p:cNvPr id="4" name="Group 3"/>
          <p:cNvGrpSpPr>
            <a:grpSpLocks/>
          </p:cNvGrpSpPr>
          <p:nvPr/>
        </p:nvGrpSpPr>
        <p:grpSpPr bwMode="auto">
          <a:xfrm>
            <a:off x="304800" y="2316956"/>
            <a:ext cx="8153400" cy="3614738"/>
            <a:chOff x="192" y="1056"/>
            <a:chExt cx="5472" cy="2277"/>
          </a:xfrm>
        </p:grpSpPr>
        <p:sp>
          <p:nvSpPr>
            <p:cNvPr id="5" name="Rectangle 4"/>
            <p:cNvSpPr>
              <a:spLocks noChangeArrowheads="1"/>
            </p:cNvSpPr>
            <p:nvPr/>
          </p:nvSpPr>
          <p:spPr bwMode="auto">
            <a:xfrm>
              <a:off x="192" y="1056"/>
              <a:ext cx="5472" cy="227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pic>
          <p:nvPicPr>
            <p:cNvPr id="6" name="Picture 5" descr="D:\ESWORK\SWPUB\Arnold PPT\Art\Art Ch02\arn17456_020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29" y="1119"/>
              <a:ext cx="2087" cy="212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D:\ESWORK\SWPUB\Arnold PPT\Art\Art Ch02\Ch02 Exhibit 4 tab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 y="1104"/>
              <a:ext cx="3120" cy="966"/>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xtBox 7"/>
          <p:cNvSpPr txBox="1"/>
          <p:nvPr/>
        </p:nvSpPr>
        <p:spPr>
          <a:xfrm>
            <a:off x="609600" y="4124325"/>
            <a:ext cx="4114800" cy="646331"/>
          </a:xfrm>
          <a:prstGeom prst="rect">
            <a:avLst/>
          </a:prstGeom>
          <a:noFill/>
        </p:spPr>
        <p:txBody>
          <a:bodyPr wrap="square" rtlCol="0">
            <a:spAutoFit/>
          </a:bodyPr>
          <a:lstStyle/>
          <a:p>
            <a:r>
              <a:rPr lang="en-AU" dirty="0" smtClean="0"/>
              <a:t>Bowed Out PPF = Increasing Opportunity costs</a:t>
            </a:r>
            <a:endParaRPr lang="en-AU" dirty="0"/>
          </a:p>
        </p:txBody>
      </p:sp>
    </p:spTree>
    <p:extLst>
      <p:ext uri="{BB962C8B-B14F-4D97-AF65-F5344CB8AC3E}">
        <p14:creationId xmlns:p14="http://schemas.microsoft.com/office/powerpoint/2010/main" val="2707236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Law of Increasing Opportunity Costs</a:t>
            </a:r>
            <a:endParaRPr lang="en-AU" dirty="0"/>
          </a:p>
        </p:txBody>
      </p:sp>
      <p:sp>
        <p:nvSpPr>
          <p:cNvPr id="3" name="Content Placeholder 2"/>
          <p:cNvSpPr>
            <a:spLocks noGrp="1"/>
          </p:cNvSpPr>
          <p:nvPr>
            <p:ph sz="quarter" idx="1"/>
          </p:nvPr>
        </p:nvSpPr>
        <p:spPr/>
        <p:txBody>
          <a:bodyPr/>
          <a:lstStyle/>
          <a:p>
            <a:r>
              <a:rPr lang="en-AU" dirty="0" smtClean="0"/>
              <a:t>Law of Increasing Opportunity costs: As more of a good is produced, the opportunity costs of producing that good increases.</a:t>
            </a:r>
          </a:p>
          <a:p>
            <a:endParaRPr lang="en-AU" dirty="0"/>
          </a:p>
          <a:p>
            <a:r>
              <a:rPr lang="en-AU" dirty="0" smtClean="0"/>
              <a:t>The answer is because people have varying capabilities. </a:t>
            </a:r>
          </a:p>
          <a:p>
            <a:endParaRPr lang="en-AU" dirty="0"/>
          </a:p>
          <a:p>
            <a:r>
              <a:rPr lang="en-AU" dirty="0" smtClean="0"/>
              <a:t>For instance, does all of us learn our course material at the same rate? Some students can be quicker to absorb material than others.</a:t>
            </a:r>
          </a:p>
          <a:p>
            <a:r>
              <a:rPr lang="en-AU" dirty="0" smtClean="0"/>
              <a:t>Let’s look at the example given in the book. </a:t>
            </a:r>
          </a:p>
        </p:txBody>
      </p:sp>
    </p:spTree>
    <p:extLst>
      <p:ext uri="{BB962C8B-B14F-4D97-AF65-F5344CB8AC3E}">
        <p14:creationId xmlns:p14="http://schemas.microsoft.com/office/powerpoint/2010/main" val="13481011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202</TotalTime>
  <Words>800</Words>
  <Application>Microsoft Office PowerPoint</Application>
  <PresentationFormat>On-screen Show (4:3)</PresentationFormat>
  <Paragraphs>88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Economic Activities: Producing and Trading</vt:lpstr>
      <vt:lpstr>Definition of Production Possibilities Frontier</vt:lpstr>
      <vt:lpstr>The Production Possibilities Frontier (PPF) </vt:lpstr>
      <vt:lpstr>Can you Plot this?</vt:lpstr>
      <vt:lpstr>Lets look at it graphically</vt:lpstr>
      <vt:lpstr>The Bowed out PPF: Increasing Opportunity Costs</vt:lpstr>
      <vt:lpstr>Can You Plot This?</vt:lpstr>
      <vt:lpstr>Lets look at it graphically</vt:lpstr>
      <vt:lpstr>Law of Increasing Opportunity Costs</vt:lpstr>
      <vt:lpstr>Law of Increasing Opportunity Costs (CONT)</vt:lpstr>
      <vt:lpstr>Law of Increasing Opportunity Costs (CONT)</vt:lpstr>
      <vt:lpstr>Exhibit 5 A Summary Statement about Increasing Opportunity Costs and a Production Possibilities Frontier that Is Bowed Outward (Concave Downward)</vt:lpstr>
      <vt:lpstr>Economic Concepts within the PPF framework</vt:lpstr>
      <vt:lpstr>Economic Concepts within the PPF framework</vt:lpstr>
      <vt:lpstr>Economic Concepts within the PPF framework (CONT)</vt:lpstr>
      <vt:lpstr>Production, Trade and Specialization</vt:lpstr>
      <vt:lpstr>Production, Trade and Specialization</vt:lpstr>
      <vt:lpstr>Production, Trade and Specialization</vt:lpstr>
      <vt:lpstr>Production, Trade and Specialization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Naveen Abedin</cp:lastModifiedBy>
  <cp:revision>22</cp:revision>
  <dcterms:created xsi:type="dcterms:W3CDTF">2006-08-16T00:00:00Z</dcterms:created>
  <dcterms:modified xsi:type="dcterms:W3CDTF">2017-05-25T10:30:45Z</dcterms:modified>
</cp:coreProperties>
</file>