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Monopoly (Part 1)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Chapter 21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178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Theory of Monopoly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The theory is based on three assumptions:</a:t>
            </a:r>
          </a:p>
          <a:p>
            <a:pPr marL="0" indent="0">
              <a:buNone/>
            </a:pP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There is one seller.</a:t>
            </a:r>
            <a:endParaRPr lang="en-AU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The </a:t>
            </a:r>
            <a:r>
              <a:rPr lang="en-US" altLang="en-US" dirty="0"/>
              <a:t>single seller sells a product for which there is no close </a:t>
            </a:r>
            <a:r>
              <a:rPr lang="en-US" altLang="en-US" dirty="0" smtClean="0"/>
              <a:t>substitute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There </a:t>
            </a:r>
            <a:r>
              <a:rPr lang="en-US" altLang="en-US" dirty="0"/>
              <a:t>are extremely high barriers to entry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578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Barriers to Entry: A Key to Understanding Monopoly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b="1" dirty="0"/>
              <a:t>Legal Barriers</a:t>
            </a:r>
            <a:r>
              <a:rPr lang="en-US" altLang="en-US" dirty="0"/>
              <a:t>: </a:t>
            </a:r>
            <a:r>
              <a:rPr lang="en-US" altLang="en-US" dirty="0" smtClean="0"/>
              <a:t>Three types:</a:t>
            </a:r>
            <a:endParaRPr lang="en-US" altLang="en-US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b="1" dirty="0" smtClean="0"/>
              <a:t>Public </a:t>
            </a:r>
            <a:r>
              <a:rPr lang="en-US" altLang="en-US" b="1" dirty="0"/>
              <a:t>Franchise</a:t>
            </a:r>
            <a:r>
              <a:rPr lang="en-US" altLang="en-US" dirty="0"/>
              <a:t> is a right granted to a firm by government that permits the firm to provide a particular good or service and excludes all others from doing the same</a:t>
            </a:r>
            <a:r>
              <a:rPr lang="en-US" altLang="en-US" dirty="0" smtClean="0"/>
              <a:t>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b="1" dirty="0" smtClean="0"/>
              <a:t>Patents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b="1" dirty="0" smtClean="0"/>
              <a:t>Licenses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b="1" dirty="0"/>
              <a:t>Economies of Scale</a:t>
            </a:r>
            <a:r>
              <a:rPr lang="en-US" altLang="en-US" dirty="0"/>
              <a:t>: In some industries, low average total costs are only obtained through large scale production.  If only one firm can survive in that industry, the firm is called a </a:t>
            </a:r>
            <a:r>
              <a:rPr lang="en-US" altLang="en-US" b="1" dirty="0"/>
              <a:t>Natural Monopoly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Exclusive Ownership of a Necessary Resource</a:t>
            </a:r>
            <a:r>
              <a:rPr lang="en-US" altLang="en-US" dirty="0"/>
              <a:t>: Existing firms may be protected from entry of new firms by the exclusive or near-exclusive ownership of a resource needed to enter the industry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440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is the Difference Between a Government Monopoly and a Market Monopoly?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Some economists use the term government monopoly to refer to monopolies that are legally protected from competition </a:t>
            </a:r>
            <a:r>
              <a:rPr lang="en-US" altLang="en-US" dirty="0" smtClean="0"/>
              <a:t>through Patents, Licenses, Public Franchises </a:t>
            </a:r>
            <a:r>
              <a:rPr lang="en-US" altLang="en-US" dirty="0" smtClean="0">
                <a:sym typeface="Wingdings" panose="05000000000000000000" pitchFamily="2" charset="2"/>
              </a:rPr>
              <a:t> Legally Prohibited.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/>
              <a:t>T</a:t>
            </a:r>
            <a:r>
              <a:rPr lang="en-US" altLang="en-US" dirty="0" smtClean="0"/>
              <a:t>he </a:t>
            </a:r>
            <a:r>
              <a:rPr lang="en-US" altLang="en-US" dirty="0"/>
              <a:t>term market monopoly to refer to monopolies that are not legally protected from </a:t>
            </a:r>
            <a:r>
              <a:rPr lang="en-US" altLang="en-US" dirty="0" smtClean="0"/>
              <a:t>competition. The barriers take form of Economies of Scale and Exclusive ownership of resource.</a:t>
            </a:r>
            <a:endParaRPr lang="en-US" alt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8347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Monopoly Pricing and Output Decision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A monopolist is a PRICE SEARCHER.</a:t>
            </a:r>
          </a:p>
          <a:p>
            <a:endParaRPr lang="en-AU" dirty="0"/>
          </a:p>
          <a:p>
            <a:r>
              <a:rPr lang="en-AU" dirty="0" smtClean="0"/>
              <a:t>Price Searcher: A seller that has the ability to control to some degree the price of the product it sells. </a:t>
            </a:r>
          </a:p>
          <a:p>
            <a:pPr marL="0" indent="0">
              <a:buNone/>
            </a:pPr>
            <a:endParaRPr lang="en-AU" dirty="0" smtClean="0"/>
          </a:p>
          <a:p>
            <a:pPr>
              <a:buFont typeface="Wingdings"/>
              <a:buChar char="è"/>
            </a:pPr>
            <a:r>
              <a:rPr lang="en-AU" dirty="0" smtClean="0"/>
              <a:t>Unlike the a Perfectly Competitive firm, it can raise price or lower prices and still sell the product.</a:t>
            </a:r>
          </a:p>
          <a:p>
            <a:pPr>
              <a:buFont typeface="Wingdings"/>
              <a:buChar char="è"/>
            </a:pPr>
            <a:r>
              <a:rPr lang="en-AU" dirty="0"/>
              <a:t> </a:t>
            </a:r>
            <a:r>
              <a:rPr lang="en-AU" dirty="0" smtClean="0"/>
              <a:t>This ability is determined by the demand curve it faces </a:t>
            </a:r>
            <a:r>
              <a:rPr lang="en-AU" dirty="0" smtClean="0">
                <a:sym typeface="Wingdings" panose="05000000000000000000" pitchFamily="2" charset="2"/>
              </a:rPr>
              <a:t> which is also the market/industry demand curve  DOWNWARD SLOPING DEMAND CURVE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285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The Monopolist’s Demand and Marginal Revenue Curves are NOT Same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r>
              <a:rPr lang="en-AU" dirty="0" smtClean="0"/>
              <a:t>In Perfect Competition: P = MR</a:t>
            </a:r>
          </a:p>
          <a:p>
            <a:r>
              <a:rPr lang="en-AU" dirty="0" smtClean="0"/>
              <a:t>In Monopoly: P &gt; MR</a:t>
            </a:r>
          </a:p>
          <a:p>
            <a:r>
              <a:rPr lang="en-AU" dirty="0" smtClean="0"/>
              <a:t>Price is determined by Demand. So Demand Curve lies ABOVE MR curve. </a:t>
            </a:r>
          </a:p>
          <a:p>
            <a:r>
              <a:rPr lang="en-AU" dirty="0" smtClean="0"/>
              <a:t>For first unit, P = MR, for second unit onwards, P &gt; MR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Therefore: </a:t>
            </a:r>
            <a:r>
              <a:rPr lang="en-US" altLang="en-US" dirty="0"/>
              <a:t>In monopoly, the firm’s demand curve is not the same as its marginal revenue curve.  The monopolist’s demand curve lies above its marginal revenue curve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10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The Monopolist’s Demand and Marginal Revenue Curves are NOT Same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981200" y="1519777"/>
            <a:ext cx="4893232" cy="5181600"/>
            <a:chOff x="1663" y="1500"/>
            <a:chExt cx="1818" cy="1973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63" y="1500"/>
              <a:ext cx="1818" cy="1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6" name="Picture 5" descr="D:\ESWORK\SWPUB\Arnold PPT\Art\Art Ch22\Ch23_Ex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6" y="1577"/>
              <a:ext cx="1689" cy="18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938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403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Oriel</vt:lpstr>
      <vt:lpstr>Monopoly (Part 1)</vt:lpstr>
      <vt:lpstr>The Theory of Monopoly</vt:lpstr>
      <vt:lpstr>Barriers to Entry: A Key to Understanding Monopoly</vt:lpstr>
      <vt:lpstr>What is the Difference Between a Government Monopoly and a Market Monopoly?</vt:lpstr>
      <vt:lpstr>Monopoly Pricing and Output Decision</vt:lpstr>
      <vt:lpstr>The Monopolist’s Demand and Marginal Revenue Curves are NOT Same</vt:lpstr>
      <vt:lpstr>The Monopolist’s Demand and Marginal Revenue Curves are NOT Same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Monopoly (Part 1)</dc:title>
  <dc:creator>User</dc:creator>
  <cp:lastModifiedBy>HP</cp:lastModifiedBy>
  <cp:revision>10</cp:revision>
  <dcterms:created xsi:type="dcterms:W3CDTF">2006-08-16T00:00:00Z</dcterms:created>
  <dcterms:modified xsi:type="dcterms:W3CDTF">2017-08-06T07:21:02Z</dcterms:modified>
</cp:coreProperties>
</file>