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5"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7/28/2017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7/28/2017</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7/28/2017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7/28/2017</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7/28/2017</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7/28/2017</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7/28/2017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248400" cy="1894362"/>
          </a:xfrm>
        </p:spPr>
        <p:txBody>
          <a:bodyPr/>
          <a:lstStyle/>
          <a:p>
            <a:r>
              <a:rPr lang="en-AU" dirty="0" smtClean="0"/>
              <a:t>Perfect Competition (Part 2)</a:t>
            </a:r>
            <a:endParaRPr lang="en-AU" dirty="0"/>
          </a:p>
        </p:txBody>
      </p:sp>
      <p:sp>
        <p:nvSpPr>
          <p:cNvPr id="3" name="Subtitle 2"/>
          <p:cNvSpPr>
            <a:spLocks noGrp="1"/>
          </p:cNvSpPr>
          <p:nvPr>
            <p:ph type="subTitle" idx="1"/>
          </p:nvPr>
        </p:nvSpPr>
        <p:spPr/>
        <p:txBody>
          <a:bodyPr/>
          <a:lstStyle/>
          <a:p>
            <a:r>
              <a:rPr lang="en-AU" dirty="0" smtClean="0"/>
              <a:t>Chapter 20</a:t>
            </a:r>
            <a:endParaRPr lang="en-AU" dirty="0"/>
          </a:p>
        </p:txBody>
      </p:sp>
    </p:spTree>
    <p:extLst>
      <p:ext uri="{BB962C8B-B14F-4D97-AF65-F5344CB8AC3E}">
        <p14:creationId xmlns:p14="http://schemas.microsoft.com/office/powerpoint/2010/main" val="3358121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Conditions of Long Run Competitive Equilibrium</a:t>
            </a:r>
          </a:p>
        </p:txBody>
      </p:sp>
      <p:sp>
        <p:nvSpPr>
          <p:cNvPr id="3" name="Content Placeholder 2"/>
          <p:cNvSpPr>
            <a:spLocks noGrp="1"/>
          </p:cNvSpPr>
          <p:nvPr>
            <p:ph sz="quarter" idx="1"/>
          </p:nvPr>
        </p:nvSpPr>
        <p:spPr/>
        <p:txBody>
          <a:bodyPr/>
          <a:lstStyle/>
          <a:p>
            <a:pPr marL="0" indent="0">
              <a:buNone/>
            </a:pPr>
            <a:r>
              <a:rPr lang="en-AU" b="1" dirty="0" smtClean="0"/>
              <a:t>Condition 2: </a:t>
            </a:r>
            <a:r>
              <a:rPr lang="en-US" altLang="en-US" b="1" dirty="0"/>
              <a:t>Firms are producing the quantity of output at which Price is equal to Marginal Cost (</a:t>
            </a:r>
            <a:r>
              <a:rPr lang="en-US" altLang="en-US" b="1" i="1" dirty="0"/>
              <a:t>MC</a:t>
            </a:r>
            <a:r>
              <a:rPr lang="en-US" altLang="en-US" b="1" dirty="0"/>
              <a:t>)</a:t>
            </a:r>
          </a:p>
          <a:p>
            <a:pPr marL="0" indent="0">
              <a:buNone/>
            </a:pPr>
            <a:r>
              <a:rPr lang="en-AU" dirty="0" smtClean="0"/>
              <a:t> </a:t>
            </a:r>
          </a:p>
          <a:p>
            <a:r>
              <a:rPr lang="en-AU" dirty="0" smtClean="0"/>
              <a:t>We know profit maximization occurs where MR = MC.</a:t>
            </a:r>
          </a:p>
          <a:p>
            <a:r>
              <a:rPr lang="en-AU" dirty="0"/>
              <a:t> </a:t>
            </a:r>
            <a:r>
              <a:rPr lang="en-AU" dirty="0" smtClean="0"/>
              <a:t>A perfectly competitive firm always has P = MR</a:t>
            </a:r>
          </a:p>
          <a:p>
            <a:r>
              <a:rPr lang="en-AU" dirty="0" smtClean="0"/>
              <a:t>Therefore, P = MR = MC </a:t>
            </a:r>
            <a:endParaRPr lang="en-AU" dirty="0"/>
          </a:p>
        </p:txBody>
      </p:sp>
    </p:spTree>
    <p:extLst>
      <p:ext uri="{BB962C8B-B14F-4D97-AF65-F5344CB8AC3E}">
        <p14:creationId xmlns:p14="http://schemas.microsoft.com/office/powerpoint/2010/main" val="377007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Conditions of Long Run Competitive Equilibrium</a:t>
            </a:r>
          </a:p>
        </p:txBody>
      </p:sp>
      <p:sp>
        <p:nvSpPr>
          <p:cNvPr id="3" name="Content Placeholder 2"/>
          <p:cNvSpPr>
            <a:spLocks noGrp="1"/>
          </p:cNvSpPr>
          <p:nvPr>
            <p:ph sz="quarter" idx="1"/>
          </p:nvPr>
        </p:nvSpPr>
        <p:spPr/>
        <p:txBody>
          <a:bodyPr>
            <a:normAutofit/>
          </a:bodyPr>
          <a:lstStyle/>
          <a:p>
            <a:pPr marL="0" indent="0">
              <a:buNone/>
            </a:pPr>
            <a:r>
              <a:rPr lang="en-AU" b="1" dirty="0" smtClean="0"/>
              <a:t>Condition 3: </a:t>
            </a:r>
            <a:r>
              <a:rPr lang="en-US" altLang="en-US" b="1" dirty="0" smtClean="0"/>
              <a:t>No </a:t>
            </a:r>
            <a:r>
              <a:rPr lang="en-US" altLang="en-US" b="1" dirty="0"/>
              <a:t>firm has an incentive to change its plant size to produce its current output; that is, </a:t>
            </a:r>
            <a:r>
              <a:rPr lang="en-US" altLang="en-US" b="1" i="1" dirty="0"/>
              <a:t>SRATC</a:t>
            </a:r>
            <a:r>
              <a:rPr lang="en-US" altLang="en-US" b="1" dirty="0"/>
              <a:t>=</a:t>
            </a:r>
            <a:r>
              <a:rPr lang="en-US" altLang="en-US" b="1" i="1" dirty="0"/>
              <a:t>LRATC</a:t>
            </a:r>
            <a:r>
              <a:rPr lang="en-US" altLang="en-US" b="1" dirty="0"/>
              <a:t> at the quantity of output at which </a:t>
            </a:r>
            <a:r>
              <a:rPr lang="en-US" altLang="en-US" b="1" i="1" dirty="0"/>
              <a:t>P</a:t>
            </a:r>
            <a:r>
              <a:rPr lang="en-US" altLang="en-US" b="1" dirty="0"/>
              <a:t>=</a:t>
            </a:r>
            <a:r>
              <a:rPr lang="en-US" altLang="en-US" b="1" i="1" dirty="0"/>
              <a:t>MC</a:t>
            </a:r>
            <a:r>
              <a:rPr lang="en-US" altLang="en-US" dirty="0"/>
              <a:t>.</a:t>
            </a:r>
          </a:p>
          <a:p>
            <a:pPr marL="0" indent="0">
              <a:buNone/>
            </a:pPr>
            <a:r>
              <a:rPr lang="en-AU" dirty="0" smtClean="0"/>
              <a:t> </a:t>
            </a:r>
          </a:p>
          <a:p>
            <a:r>
              <a:rPr lang="en-AU" dirty="0" smtClean="0"/>
              <a:t>If SRATC &gt; LRATC </a:t>
            </a:r>
            <a:r>
              <a:rPr lang="en-AU" dirty="0" smtClean="0">
                <a:sym typeface="Wingdings" panose="05000000000000000000" pitchFamily="2" charset="2"/>
              </a:rPr>
              <a:t> Firm wants to change scale of plant so that it can produce at minimum cost.</a:t>
            </a:r>
          </a:p>
          <a:p>
            <a:r>
              <a:rPr lang="en-AU" dirty="0" smtClean="0">
                <a:sym typeface="Wingdings" panose="05000000000000000000" pitchFamily="2" charset="2"/>
              </a:rPr>
              <a:t>Overtime is will shift towards the desired plant size, till SRATC  = LRATC. </a:t>
            </a:r>
          </a:p>
          <a:p>
            <a:r>
              <a:rPr lang="en-AU" dirty="0"/>
              <a:t>Long-run equilibrium exists where is there no incentive </a:t>
            </a:r>
            <a:r>
              <a:rPr lang="en-AU" dirty="0" smtClean="0"/>
              <a:t>to change plant size.</a:t>
            </a:r>
            <a:endParaRPr lang="en-AU" dirty="0"/>
          </a:p>
          <a:p>
            <a:endParaRPr lang="en-AU" dirty="0" smtClean="0">
              <a:sym typeface="Wingdings" panose="05000000000000000000" pitchFamily="2" charset="2"/>
            </a:endParaRPr>
          </a:p>
          <a:p>
            <a:endParaRPr lang="en-AU" dirty="0"/>
          </a:p>
        </p:txBody>
      </p:sp>
    </p:spTree>
    <p:extLst>
      <p:ext uri="{BB962C8B-B14F-4D97-AF65-F5344CB8AC3E}">
        <p14:creationId xmlns:p14="http://schemas.microsoft.com/office/powerpoint/2010/main" val="3614483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Conditions of Long Run Competitive Equilibrium</a:t>
            </a:r>
          </a:p>
        </p:txBody>
      </p:sp>
      <p:sp>
        <p:nvSpPr>
          <p:cNvPr id="3" name="Content Placeholder 2"/>
          <p:cNvSpPr>
            <a:spLocks noGrp="1"/>
          </p:cNvSpPr>
          <p:nvPr>
            <p:ph sz="quarter" idx="1"/>
          </p:nvPr>
        </p:nvSpPr>
        <p:spPr/>
        <p:txBody>
          <a:bodyPr/>
          <a:lstStyle/>
          <a:p>
            <a:pPr marL="0" indent="0">
              <a:buNone/>
            </a:pPr>
            <a:r>
              <a:rPr lang="en-AU" dirty="0" smtClean="0"/>
              <a:t>When all three conditions hold, we have the long-run </a:t>
            </a:r>
            <a:r>
              <a:rPr lang="en-AU" dirty="0" err="1" smtClean="0"/>
              <a:t>equilbrium</a:t>
            </a:r>
            <a:r>
              <a:rPr lang="en-AU" dirty="0" smtClean="0"/>
              <a:t>:</a:t>
            </a:r>
          </a:p>
          <a:p>
            <a:pPr marL="0" indent="0">
              <a:buNone/>
            </a:pPr>
            <a:endParaRPr lang="en-AU" dirty="0"/>
          </a:p>
          <a:p>
            <a:pPr marL="0" indent="0">
              <a:buNone/>
            </a:pPr>
            <a:r>
              <a:rPr lang="en-AU" dirty="0" smtClean="0"/>
              <a:t>Long Run Competitive Equilibrium exists when:</a:t>
            </a:r>
          </a:p>
          <a:p>
            <a:pPr marL="0" indent="0">
              <a:buNone/>
            </a:pPr>
            <a:r>
              <a:rPr lang="en-AU" dirty="0" smtClean="0"/>
              <a:t>P = MC = SRATC  = LRATC</a:t>
            </a:r>
          </a:p>
          <a:p>
            <a:pPr marL="0" indent="0">
              <a:buNone/>
            </a:pPr>
            <a:endParaRPr lang="en-AU" dirty="0"/>
          </a:p>
          <a:p>
            <a:pPr marL="0" indent="0">
              <a:buNone/>
            </a:pPr>
            <a:r>
              <a:rPr lang="en-AU" dirty="0"/>
              <a:t>Long-run equilibrium exists where is there no </a:t>
            </a:r>
            <a:r>
              <a:rPr lang="en-AU" dirty="0" smtClean="0"/>
              <a:t>incentive for firms to:</a:t>
            </a:r>
          </a:p>
          <a:p>
            <a:pPr marL="457200" indent="-457200">
              <a:buFont typeface="+mj-lt"/>
              <a:buAutoNum type="arabicPeriod"/>
            </a:pPr>
            <a:r>
              <a:rPr lang="en-AU" dirty="0" smtClean="0"/>
              <a:t>Enter or exit the industry</a:t>
            </a:r>
          </a:p>
          <a:p>
            <a:pPr marL="457200" indent="-457200">
              <a:buFont typeface="+mj-lt"/>
              <a:buAutoNum type="arabicPeriod"/>
            </a:pPr>
            <a:r>
              <a:rPr lang="en-AU" dirty="0" smtClean="0"/>
              <a:t>Produced more of less output</a:t>
            </a:r>
          </a:p>
          <a:p>
            <a:pPr marL="457200" indent="-457200">
              <a:buFont typeface="+mj-lt"/>
              <a:buAutoNum type="arabicPeriod"/>
            </a:pPr>
            <a:r>
              <a:rPr lang="en-AU" dirty="0" smtClean="0"/>
              <a:t>Change plant size</a:t>
            </a:r>
          </a:p>
          <a:p>
            <a:pPr marL="457200" indent="-457200">
              <a:buFont typeface="+mj-lt"/>
              <a:buAutoNum type="arabicPeriod"/>
            </a:pPr>
            <a:endParaRPr lang="en-AU" dirty="0" smtClean="0"/>
          </a:p>
          <a:p>
            <a:pPr marL="0" indent="0">
              <a:buNone/>
            </a:pPr>
            <a:endParaRPr lang="en-AU" dirty="0"/>
          </a:p>
          <a:p>
            <a:pPr marL="0" indent="0">
              <a:buNone/>
            </a:pPr>
            <a:endParaRPr lang="en-AU" dirty="0"/>
          </a:p>
        </p:txBody>
      </p:sp>
    </p:spTree>
    <p:extLst>
      <p:ext uri="{BB962C8B-B14F-4D97-AF65-F5344CB8AC3E}">
        <p14:creationId xmlns:p14="http://schemas.microsoft.com/office/powerpoint/2010/main" val="72266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Conditions of Long Run Competitive Equilibrium</a:t>
            </a:r>
          </a:p>
        </p:txBody>
      </p:sp>
      <p:grpSp>
        <p:nvGrpSpPr>
          <p:cNvPr id="4" name="Group 8"/>
          <p:cNvGrpSpPr>
            <a:grpSpLocks/>
          </p:cNvGrpSpPr>
          <p:nvPr/>
        </p:nvGrpSpPr>
        <p:grpSpPr bwMode="auto">
          <a:xfrm>
            <a:off x="252702" y="1371600"/>
            <a:ext cx="8609012" cy="5145087"/>
            <a:chOff x="1544" y="1360"/>
            <a:chExt cx="2664" cy="1592"/>
          </a:xfrm>
        </p:grpSpPr>
        <p:sp>
          <p:nvSpPr>
            <p:cNvPr id="5" name="Rectangle 7"/>
            <p:cNvSpPr>
              <a:spLocks noChangeArrowheads="1"/>
            </p:cNvSpPr>
            <p:nvPr/>
          </p:nvSpPr>
          <p:spPr bwMode="auto">
            <a:xfrm>
              <a:off x="1544" y="1360"/>
              <a:ext cx="2664" cy="15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6" name="Picture 6" descr="D:\ESWORK\SWPUB\Arnold PPT\Art\Art Ch22\arn17456_22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4" y="1397"/>
              <a:ext cx="2592" cy="15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561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Perfectly Competitive Firm and resource Allocative Efficiency</a:t>
            </a:r>
            <a:endParaRPr lang="en-AU" dirty="0"/>
          </a:p>
        </p:txBody>
      </p:sp>
      <p:sp>
        <p:nvSpPr>
          <p:cNvPr id="3" name="Content Placeholder 2"/>
          <p:cNvSpPr>
            <a:spLocks noGrp="1"/>
          </p:cNvSpPr>
          <p:nvPr>
            <p:ph sz="quarter" idx="1"/>
          </p:nvPr>
        </p:nvSpPr>
        <p:spPr/>
        <p:txBody>
          <a:bodyPr/>
          <a:lstStyle/>
          <a:p>
            <a:r>
              <a:rPr lang="en-AU" dirty="0" smtClean="0"/>
              <a:t>Producing a good – any good – until price is equal to marginal cost ensures that all units of the good are produced that are of greater value to buyers than the alternative goods that might have been produced. </a:t>
            </a:r>
          </a:p>
          <a:p>
            <a:endParaRPr lang="en-AU" dirty="0"/>
          </a:p>
          <a:p>
            <a:r>
              <a:rPr lang="en-AU" b="1" dirty="0" smtClean="0"/>
              <a:t>Resource Allocative Efficiency</a:t>
            </a:r>
            <a:r>
              <a:rPr lang="en-AU" dirty="0" smtClean="0"/>
              <a:t>: The situation when firms produce the quantity of output at which price equals marginal cost, P = MC. </a:t>
            </a:r>
          </a:p>
          <a:p>
            <a:endParaRPr lang="en-AU" dirty="0"/>
          </a:p>
          <a:p>
            <a:r>
              <a:rPr lang="en-AU" dirty="0" smtClean="0"/>
              <a:t>A perfectly competitive firm always achieves resource allocative efficiency.</a:t>
            </a:r>
            <a:endParaRPr lang="en-AU" dirty="0"/>
          </a:p>
        </p:txBody>
      </p:sp>
    </p:spTree>
    <p:extLst>
      <p:ext uri="{BB962C8B-B14F-4D97-AF65-F5344CB8AC3E}">
        <p14:creationId xmlns:p14="http://schemas.microsoft.com/office/powerpoint/2010/main" val="271595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 Produce or Not to Produce: That is the Question</a:t>
            </a:r>
            <a:endParaRPr lang="en-AU" dirty="0"/>
          </a:p>
        </p:txBody>
      </p:sp>
      <p:sp>
        <p:nvSpPr>
          <p:cNvPr id="3" name="Content Placeholder 2"/>
          <p:cNvSpPr>
            <a:spLocks noGrp="1"/>
          </p:cNvSpPr>
          <p:nvPr>
            <p:ph sz="quarter" idx="1"/>
          </p:nvPr>
        </p:nvSpPr>
        <p:spPr/>
        <p:txBody>
          <a:bodyPr/>
          <a:lstStyle/>
          <a:p>
            <a:pPr>
              <a:lnSpc>
                <a:spcPct val="90000"/>
              </a:lnSpc>
            </a:pPr>
            <a:r>
              <a:rPr lang="en-US" altLang="en-US" dirty="0"/>
              <a:t>The firm will continue to increase its quantity of output as long as marginal revenue is greater than marginal cost</a:t>
            </a:r>
            <a:r>
              <a:rPr lang="en-US" altLang="en-US" dirty="0" smtClean="0"/>
              <a:t>.</a:t>
            </a:r>
          </a:p>
          <a:p>
            <a:pPr marL="0" indent="0">
              <a:lnSpc>
                <a:spcPct val="90000"/>
              </a:lnSpc>
              <a:buNone/>
            </a:pPr>
            <a:endParaRPr lang="en-US" altLang="en-US" dirty="0"/>
          </a:p>
          <a:p>
            <a:pPr>
              <a:lnSpc>
                <a:spcPct val="90000"/>
              </a:lnSpc>
            </a:pPr>
            <a:r>
              <a:rPr lang="en-US" altLang="en-US" dirty="0"/>
              <a:t>The firm will stop increasing </a:t>
            </a:r>
            <a:r>
              <a:rPr lang="en-US" altLang="en-US" dirty="0" smtClean="0"/>
              <a:t>its </a:t>
            </a:r>
            <a:r>
              <a:rPr lang="en-US" altLang="en-US" dirty="0"/>
              <a:t>quantity of output when marginal revenue and marginal cost are </a:t>
            </a:r>
            <a:r>
              <a:rPr lang="en-US" altLang="en-US" dirty="0" smtClean="0"/>
              <a:t>equal</a:t>
            </a:r>
          </a:p>
          <a:p>
            <a:pPr marL="0" indent="0">
              <a:lnSpc>
                <a:spcPct val="90000"/>
              </a:lnSpc>
              <a:buNone/>
            </a:pPr>
            <a:endParaRPr lang="en-US" altLang="en-US" dirty="0"/>
          </a:p>
          <a:p>
            <a:pPr>
              <a:lnSpc>
                <a:spcPct val="90000"/>
              </a:lnSpc>
            </a:pPr>
            <a:r>
              <a:rPr lang="en-US" altLang="en-US" dirty="0"/>
              <a:t>The Profit </a:t>
            </a:r>
            <a:r>
              <a:rPr lang="en-US" altLang="en-US" dirty="0" smtClean="0"/>
              <a:t>Maximization </a:t>
            </a:r>
            <a:r>
              <a:rPr lang="en-US" altLang="en-US" dirty="0"/>
              <a:t>Rule: Produce the quantity of output at which MR=MC</a:t>
            </a:r>
            <a:endParaRPr lang="en-US" altLang="en-US" baseline="30000" dirty="0"/>
          </a:p>
        </p:txBody>
      </p:sp>
    </p:spTree>
    <p:extLst>
      <p:ext uri="{BB962C8B-B14F-4D97-AF65-F5344CB8AC3E}">
        <p14:creationId xmlns:p14="http://schemas.microsoft.com/office/powerpoint/2010/main" val="162006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To Produce or Not to Produce: That is the Question</a:t>
            </a:r>
          </a:p>
        </p:txBody>
      </p:sp>
      <p:grpSp>
        <p:nvGrpSpPr>
          <p:cNvPr id="4" name="Group 4"/>
          <p:cNvGrpSpPr>
            <a:grpSpLocks/>
          </p:cNvGrpSpPr>
          <p:nvPr/>
        </p:nvGrpSpPr>
        <p:grpSpPr bwMode="auto">
          <a:xfrm>
            <a:off x="304800" y="1687513"/>
            <a:ext cx="8609013" cy="5170487"/>
            <a:chOff x="816" y="928"/>
            <a:chExt cx="4104" cy="2464"/>
          </a:xfrm>
        </p:grpSpPr>
        <p:sp>
          <p:nvSpPr>
            <p:cNvPr id="5" name="Rectangle 5"/>
            <p:cNvSpPr>
              <a:spLocks noChangeArrowheads="1"/>
            </p:cNvSpPr>
            <p:nvPr/>
          </p:nvSpPr>
          <p:spPr bwMode="auto">
            <a:xfrm>
              <a:off x="816" y="928"/>
              <a:ext cx="4104" cy="24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endParaRPr lang="en-AU" altLang="en-US"/>
            </a:p>
          </p:txBody>
        </p:sp>
        <p:pic>
          <p:nvPicPr>
            <p:cNvPr id="6" name="Picture 6" descr="D:\ESWORK\SWPUB\Arnold PPT\Art\Art Ch22\arn17456_2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 y="962"/>
              <a:ext cx="4013" cy="2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9090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AU" dirty="0" smtClean="0"/>
              <a:t>Summary of Cases 1 - 3</a:t>
            </a:r>
            <a:endParaRPr lang="en-AU" dirty="0"/>
          </a:p>
        </p:txBody>
      </p:sp>
      <p:sp>
        <p:nvSpPr>
          <p:cNvPr id="3" name="Content Placeholder 2"/>
          <p:cNvSpPr>
            <a:spLocks noGrp="1"/>
          </p:cNvSpPr>
          <p:nvPr>
            <p:ph sz="quarter" idx="1"/>
          </p:nvPr>
        </p:nvSpPr>
        <p:spPr>
          <a:xfrm>
            <a:off x="457200" y="1219200"/>
            <a:ext cx="8001000" cy="5486400"/>
          </a:xfrm>
        </p:spPr>
        <p:txBody>
          <a:bodyPr>
            <a:normAutofit fontScale="92500" lnSpcReduction="10000"/>
          </a:bodyPr>
          <a:lstStyle/>
          <a:p>
            <a:r>
              <a:rPr lang="en-US" altLang="en-US" dirty="0"/>
              <a:t>A firm produces in the short run as long as price is above average variable cost</a:t>
            </a:r>
            <a:r>
              <a:rPr lang="en-US" altLang="en-US" dirty="0" smtClean="0"/>
              <a:t>. (Cases 1 and 3)</a:t>
            </a:r>
          </a:p>
          <a:p>
            <a:pPr marL="0" indent="0">
              <a:buNone/>
            </a:pPr>
            <a:r>
              <a:rPr lang="en-US" altLang="en-US" dirty="0"/>
              <a:t> 	</a:t>
            </a:r>
            <a:r>
              <a:rPr lang="en-US" altLang="en-US" dirty="0" smtClean="0"/>
              <a:t>P &gt; AVC </a:t>
            </a:r>
            <a:r>
              <a:rPr lang="en-US" altLang="en-US" dirty="0" smtClean="0">
                <a:sym typeface="Wingdings" panose="05000000000000000000" pitchFamily="2" charset="2"/>
              </a:rPr>
              <a:t> Firm Produces</a:t>
            </a:r>
          </a:p>
          <a:p>
            <a:pPr marL="0" indent="0">
              <a:buNone/>
            </a:pPr>
            <a:endParaRPr lang="en-US" altLang="en-US" dirty="0"/>
          </a:p>
          <a:p>
            <a:r>
              <a:rPr lang="en-US" altLang="en-US" dirty="0"/>
              <a:t>A firm shuts down in the short run if price is less than average variable cost</a:t>
            </a:r>
            <a:r>
              <a:rPr lang="en-US" altLang="en-US" dirty="0" smtClean="0"/>
              <a:t>. (Case 2).</a:t>
            </a:r>
          </a:p>
          <a:p>
            <a:pPr marL="0" indent="0">
              <a:buNone/>
            </a:pPr>
            <a:r>
              <a:rPr lang="en-US" altLang="en-US" dirty="0"/>
              <a:t>	</a:t>
            </a:r>
            <a:r>
              <a:rPr lang="en-US" altLang="en-US" dirty="0" smtClean="0"/>
              <a:t>P &lt; AVC </a:t>
            </a:r>
            <a:r>
              <a:rPr lang="en-US" altLang="en-US" dirty="0" smtClean="0">
                <a:sym typeface="Wingdings" panose="05000000000000000000" pitchFamily="2" charset="2"/>
              </a:rPr>
              <a:t> Firm Shuts Down</a:t>
            </a:r>
          </a:p>
          <a:p>
            <a:pPr marL="0" indent="0">
              <a:buNone/>
            </a:pPr>
            <a:endParaRPr lang="en-US" altLang="en-US" dirty="0"/>
          </a:p>
          <a:p>
            <a:r>
              <a:rPr lang="en-US" altLang="en-US" dirty="0"/>
              <a:t>A firm produces in the short run as long as total revenue is greater than total variable costs</a:t>
            </a:r>
            <a:r>
              <a:rPr lang="en-US" altLang="en-US" dirty="0" smtClean="0"/>
              <a:t>.</a:t>
            </a:r>
          </a:p>
          <a:p>
            <a:pPr marL="0" indent="0">
              <a:buNone/>
            </a:pPr>
            <a:r>
              <a:rPr lang="en-US" altLang="en-US" dirty="0"/>
              <a:t>	</a:t>
            </a:r>
            <a:r>
              <a:rPr lang="en-US" altLang="en-US" dirty="0" smtClean="0"/>
              <a:t>TR &gt; TVC </a:t>
            </a:r>
            <a:r>
              <a:rPr lang="en-US" altLang="en-US" dirty="0" smtClean="0">
                <a:sym typeface="Wingdings" panose="05000000000000000000" pitchFamily="2" charset="2"/>
              </a:rPr>
              <a:t> Firm Produces</a:t>
            </a:r>
            <a:endParaRPr lang="en-US" altLang="en-US" dirty="0" smtClean="0"/>
          </a:p>
          <a:p>
            <a:endParaRPr lang="en-US" altLang="en-US" dirty="0"/>
          </a:p>
          <a:p>
            <a:r>
              <a:rPr lang="en-US" altLang="en-US" dirty="0"/>
              <a:t>A firm shuts down in the short run if total revenue is less than total variable costs</a:t>
            </a:r>
            <a:r>
              <a:rPr lang="en-US" altLang="en-US" dirty="0" smtClean="0"/>
              <a:t>.</a:t>
            </a:r>
          </a:p>
          <a:p>
            <a:pPr marL="0" indent="0">
              <a:buNone/>
            </a:pPr>
            <a:r>
              <a:rPr lang="en-US" altLang="en-US" dirty="0"/>
              <a:t>	</a:t>
            </a:r>
            <a:r>
              <a:rPr lang="en-US" altLang="en-US" dirty="0" smtClean="0"/>
              <a:t>TR &lt; TVC </a:t>
            </a:r>
            <a:r>
              <a:rPr lang="en-US" altLang="en-US" dirty="0" smtClean="0">
                <a:sym typeface="Wingdings" panose="05000000000000000000" pitchFamily="2" charset="2"/>
              </a:rPr>
              <a:t> Firm Shuts down.</a:t>
            </a:r>
            <a:endParaRPr lang="en-US" altLang="en-US" dirty="0"/>
          </a:p>
          <a:p>
            <a:endParaRPr lang="en-AU" dirty="0"/>
          </a:p>
        </p:txBody>
      </p:sp>
    </p:spTree>
    <p:extLst>
      <p:ext uri="{BB962C8B-B14F-4D97-AF65-F5344CB8AC3E}">
        <p14:creationId xmlns:p14="http://schemas.microsoft.com/office/powerpoint/2010/main" val="2172748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a:grpSpLocks/>
          </p:cNvGrpSpPr>
          <p:nvPr/>
        </p:nvGrpSpPr>
        <p:grpSpPr bwMode="auto">
          <a:xfrm>
            <a:off x="137230" y="2230868"/>
            <a:ext cx="8609013" cy="2368550"/>
            <a:chOff x="288" y="1480"/>
            <a:chExt cx="5088" cy="1400"/>
          </a:xfrm>
        </p:grpSpPr>
        <p:sp>
          <p:nvSpPr>
            <p:cNvPr id="5" name="Rectangle 5"/>
            <p:cNvSpPr>
              <a:spLocks noChangeArrowheads="1"/>
            </p:cNvSpPr>
            <p:nvPr/>
          </p:nvSpPr>
          <p:spPr bwMode="auto">
            <a:xfrm>
              <a:off x="288" y="1480"/>
              <a:ext cx="5088" cy="1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endParaRPr lang="en-AU" altLang="en-US"/>
            </a:p>
          </p:txBody>
        </p:sp>
        <p:pic>
          <p:nvPicPr>
            <p:cNvPr id="6" name="Picture 6" descr="D:\ESWORK\SWPUB\Arnold PPT\Art\Art Ch22\arn17456_22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 y="1545"/>
              <a:ext cx="4979" cy="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2"/>
          <p:cNvSpPr>
            <a:spLocks noGrp="1" noChangeArrowheads="1"/>
          </p:cNvSpPr>
          <p:nvPr>
            <p:ph type="title"/>
          </p:nvPr>
        </p:nvSpPr>
        <p:spPr>
          <a:xfrm>
            <a:off x="381000" y="381000"/>
            <a:ext cx="8365243" cy="1447800"/>
          </a:xfrm>
        </p:spPr>
        <p:txBody>
          <a:bodyPr/>
          <a:lstStyle/>
          <a:p>
            <a:pPr eaLnBrk="1" hangingPunct="1"/>
            <a:r>
              <a:rPr lang="en-US" altLang="en-US" dirty="0" smtClean="0"/>
              <a:t>What Should a Firm Do in the Short Run?</a:t>
            </a:r>
          </a:p>
        </p:txBody>
      </p:sp>
    </p:spTree>
    <p:extLst>
      <p:ext uri="{BB962C8B-B14F-4D97-AF65-F5344CB8AC3E}">
        <p14:creationId xmlns:p14="http://schemas.microsoft.com/office/powerpoint/2010/main" val="66431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Perfectly Competitive Firm’s Short – Run Supply Curve</a:t>
            </a:r>
            <a:endParaRPr lang="en-AU" dirty="0"/>
          </a:p>
        </p:txBody>
      </p:sp>
      <p:sp>
        <p:nvSpPr>
          <p:cNvPr id="3" name="Content Placeholder 2"/>
          <p:cNvSpPr>
            <a:spLocks noGrp="1"/>
          </p:cNvSpPr>
          <p:nvPr>
            <p:ph sz="quarter" idx="1"/>
          </p:nvPr>
        </p:nvSpPr>
        <p:spPr>
          <a:xfrm>
            <a:off x="457200" y="1600200"/>
            <a:ext cx="3581400" cy="4873752"/>
          </a:xfrm>
        </p:spPr>
        <p:txBody>
          <a:bodyPr/>
          <a:lstStyle/>
          <a:p>
            <a:r>
              <a:rPr lang="en-US" altLang="en-US" dirty="0"/>
              <a:t>Only a price above average variable cost will induce the firm to supply output</a:t>
            </a:r>
            <a:r>
              <a:rPr lang="en-US" altLang="en-US" dirty="0" smtClean="0"/>
              <a:t>.</a:t>
            </a:r>
          </a:p>
          <a:p>
            <a:pPr marL="0" indent="0">
              <a:buNone/>
            </a:pPr>
            <a:endParaRPr lang="en-US" altLang="en-US" dirty="0"/>
          </a:p>
          <a:p>
            <a:r>
              <a:rPr lang="en-US" altLang="en-US" dirty="0"/>
              <a:t>The Short-Run supply curve is that portion of the firm’s marginal cost curve that lies above the average variable cost curve.</a:t>
            </a:r>
          </a:p>
          <a:p>
            <a:endParaRPr lang="en-AU" dirty="0"/>
          </a:p>
        </p:txBody>
      </p:sp>
      <p:grpSp>
        <p:nvGrpSpPr>
          <p:cNvPr id="4" name="Group 4"/>
          <p:cNvGrpSpPr>
            <a:grpSpLocks/>
          </p:cNvGrpSpPr>
          <p:nvPr/>
        </p:nvGrpSpPr>
        <p:grpSpPr bwMode="auto">
          <a:xfrm>
            <a:off x="4203124" y="1447800"/>
            <a:ext cx="4572000" cy="4876800"/>
            <a:chOff x="1744" y="984"/>
            <a:chExt cx="1672" cy="1736"/>
          </a:xfrm>
        </p:grpSpPr>
        <p:sp>
          <p:nvSpPr>
            <p:cNvPr id="5" name="Rectangle 5"/>
            <p:cNvSpPr>
              <a:spLocks noChangeArrowheads="1"/>
            </p:cNvSpPr>
            <p:nvPr/>
          </p:nvSpPr>
          <p:spPr bwMode="auto">
            <a:xfrm>
              <a:off x="1744" y="984"/>
              <a:ext cx="1672" cy="173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endParaRPr lang="en-AU" altLang="en-US"/>
            </a:p>
          </p:txBody>
        </p:sp>
        <p:pic>
          <p:nvPicPr>
            <p:cNvPr id="6" name="Picture 6" descr="D:\ESWORK\SWPUB\Arnold PPT\Art\Art Ch22\arn17456_22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3" y="1022"/>
              <a:ext cx="1609" cy="1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72731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AU" dirty="0" smtClean="0"/>
              <a:t>Perfect Competition in the Long Run</a:t>
            </a:r>
            <a:endParaRPr lang="en-AU" dirty="0"/>
          </a:p>
        </p:txBody>
      </p:sp>
      <p:sp>
        <p:nvSpPr>
          <p:cNvPr id="3" name="Content Placeholder 2"/>
          <p:cNvSpPr>
            <a:spLocks noGrp="1"/>
          </p:cNvSpPr>
          <p:nvPr>
            <p:ph sz="quarter" idx="1"/>
          </p:nvPr>
        </p:nvSpPr>
        <p:spPr>
          <a:xfrm>
            <a:off x="457200" y="990600"/>
            <a:ext cx="7467600" cy="5483352"/>
          </a:xfrm>
        </p:spPr>
        <p:txBody>
          <a:bodyPr>
            <a:normAutofit/>
          </a:bodyPr>
          <a:lstStyle/>
          <a:p>
            <a:pPr marL="0" indent="0">
              <a:buNone/>
            </a:pPr>
            <a:r>
              <a:rPr lang="en-AU" dirty="0" smtClean="0"/>
              <a:t>For a perfectly competitive firm:</a:t>
            </a:r>
          </a:p>
          <a:p>
            <a:pPr marL="0" indent="0">
              <a:buNone/>
            </a:pPr>
            <a:endParaRPr lang="en-AU" dirty="0" smtClean="0"/>
          </a:p>
          <a:p>
            <a:pPr marL="0" indent="0">
              <a:buNone/>
            </a:pPr>
            <a:r>
              <a:rPr lang="en-AU" b="1" dirty="0" smtClean="0">
                <a:sym typeface="Wingdings" panose="05000000000000000000" pitchFamily="2" charset="2"/>
              </a:rPr>
              <a:t>Long </a:t>
            </a:r>
            <a:r>
              <a:rPr lang="en-AU" b="1" dirty="0" smtClean="0">
                <a:sym typeface="Wingdings" panose="05000000000000000000" pitchFamily="2" charset="2"/>
              </a:rPr>
              <a:t>run mechanisms</a:t>
            </a:r>
            <a:r>
              <a:rPr lang="en-AU" dirty="0" smtClean="0">
                <a:sym typeface="Wingdings" panose="05000000000000000000" pitchFamily="2" charset="2"/>
              </a:rPr>
              <a:t>:</a:t>
            </a:r>
          </a:p>
          <a:p>
            <a:r>
              <a:rPr lang="en-AU" dirty="0" smtClean="0">
                <a:sym typeface="Wingdings" panose="05000000000000000000" pitchFamily="2" charset="2"/>
              </a:rPr>
              <a:t>Positive Economic Profit (in Short Run)  New firms enter industry (free entry)  No. of firms increase till economic profit is zero.</a:t>
            </a:r>
          </a:p>
          <a:p>
            <a:r>
              <a:rPr lang="en-AU" dirty="0" smtClean="0">
                <a:sym typeface="Wingdings" panose="05000000000000000000" pitchFamily="2" charset="2"/>
              </a:rPr>
              <a:t>Losses (in </a:t>
            </a:r>
            <a:r>
              <a:rPr lang="en-AU" dirty="0">
                <a:sym typeface="Wingdings" panose="05000000000000000000" pitchFamily="2" charset="2"/>
              </a:rPr>
              <a:t>Short Run)  </a:t>
            </a:r>
            <a:r>
              <a:rPr lang="en-AU" dirty="0" smtClean="0">
                <a:sym typeface="Wingdings" panose="05000000000000000000" pitchFamily="2" charset="2"/>
              </a:rPr>
              <a:t>Some existing firms exit </a:t>
            </a:r>
            <a:r>
              <a:rPr lang="en-AU" dirty="0">
                <a:sym typeface="Wingdings" panose="05000000000000000000" pitchFamily="2" charset="2"/>
              </a:rPr>
              <a:t>industry </a:t>
            </a:r>
            <a:r>
              <a:rPr lang="en-AU" dirty="0" smtClean="0">
                <a:sym typeface="Wingdings" panose="05000000000000000000" pitchFamily="2" charset="2"/>
              </a:rPr>
              <a:t>(exit </a:t>
            </a:r>
            <a:r>
              <a:rPr lang="en-AU" dirty="0">
                <a:sym typeface="Wingdings" panose="05000000000000000000" pitchFamily="2" charset="2"/>
              </a:rPr>
              <a:t>entry)  No. of firms </a:t>
            </a:r>
            <a:r>
              <a:rPr lang="en-AU" dirty="0" smtClean="0">
                <a:sym typeface="Wingdings" panose="05000000000000000000" pitchFamily="2" charset="2"/>
              </a:rPr>
              <a:t>decrease </a:t>
            </a:r>
            <a:r>
              <a:rPr lang="en-AU" dirty="0">
                <a:sym typeface="Wingdings" panose="05000000000000000000" pitchFamily="2" charset="2"/>
              </a:rPr>
              <a:t>till economic profit is zero.</a:t>
            </a:r>
            <a:endParaRPr lang="en-AU" dirty="0"/>
          </a:p>
          <a:p>
            <a:endParaRPr lang="en-AU" dirty="0"/>
          </a:p>
        </p:txBody>
      </p:sp>
    </p:spTree>
    <p:extLst>
      <p:ext uri="{BB962C8B-B14F-4D97-AF65-F5344CB8AC3E}">
        <p14:creationId xmlns:p14="http://schemas.microsoft.com/office/powerpoint/2010/main" val="2779457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AU" dirty="0"/>
              <a:t>The Conditions of Long Run Competitive Equilibrium</a:t>
            </a:r>
          </a:p>
        </p:txBody>
      </p:sp>
      <p:sp>
        <p:nvSpPr>
          <p:cNvPr id="3" name="Content Placeholder 2"/>
          <p:cNvSpPr>
            <a:spLocks noGrp="1"/>
          </p:cNvSpPr>
          <p:nvPr>
            <p:ph sz="quarter" idx="1"/>
          </p:nvPr>
        </p:nvSpPr>
        <p:spPr>
          <a:xfrm>
            <a:off x="457200" y="1295400"/>
            <a:ext cx="7467600" cy="5178552"/>
          </a:xfrm>
        </p:spPr>
        <p:txBody>
          <a:bodyPr>
            <a:normAutofit lnSpcReduction="10000"/>
          </a:bodyPr>
          <a:lstStyle/>
          <a:p>
            <a:pPr marL="0" indent="0">
              <a:buNone/>
            </a:pPr>
            <a:r>
              <a:rPr lang="en-AU" b="1" dirty="0" smtClean="0"/>
              <a:t>Condition 1: </a:t>
            </a:r>
            <a:r>
              <a:rPr lang="en-US" altLang="en-US" b="1" dirty="0"/>
              <a:t>Economic profit is Zero: Price is equal to short-run average total cost (</a:t>
            </a:r>
            <a:r>
              <a:rPr lang="en-US" altLang="en-US" b="1" i="1" dirty="0"/>
              <a:t>SRATC</a:t>
            </a:r>
            <a:r>
              <a:rPr lang="en-US" altLang="en-US" b="1" dirty="0"/>
              <a:t>)</a:t>
            </a:r>
          </a:p>
          <a:p>
            <a:pPr marL="0" indent="0">
              <a:buNone/>
            </a:pPr>
            <a:endParaRPr lang="en-AU" dirty="0" smtClean="0"/>
          </a:p>
          <a:p>
            <a:r>
              <a:rPr lang="en-AU" dirty="0" smtClean="0"/>
              <a:t> </a:t>
            </a:r>
            <a:r>
              <a:rPr lang="en-AU" dirty="0">
                <a:sym typeface="Wingdings" panose="05000000000000000000" pitchFamily="2" charset="2"/>
              </a:rPr>
              <a:t>Positive Economic Profit (in Short Run)  New firms enter industry (free entry)  No. of firms increase till economic profit is zero.</a:t>
            </a:r>
          </a:p>
          <a:p>
            <a:r>
              <a:rPr lang="en-AU" dirty="0">
                <a:sym typeface="Wingdings" panose="05000000000000000000" pitchFamily="2" charset="2"/>
              </a:rPr>
              <a:t>Losses (in Short Run)  Some existing firms exit industry (exit entry)  No. of firms decrease till economic profit is zero.</a:t>
            </a:r>
            <a:endParaRPr lang="en-AU" dirty="0"/>
          </a:p>
          <a:p>
            <a:r>
              <a:rPr lang="en-AU" dirty="0" smtClean="0"/>
              <a:t>Long-run equilibrium exists where is there no incentive to enter or exit industry based on profits and losses.</a:t>
            </a:r>
          </a:p>
          <a:p>
            <a:r>
              <a:rPr lang="en-AU" dirty="0" smtClean="0"/>
              <a:t>This occurs when P = SRATC (firms have normal profit only).</a:t>
            </a:r>
            <a:endParaRPr lang="en-AU" dirty="0"/>
          </a:p>
        </p:txBody>
      </p:sp>
    </p:spTree>
    <p:extLst>
      <p:ext uri="{BB962C8B-B14F-4D97-AF65-F5344CB8AC3E}">
        <p14:creationId xmlns:p14="http://schemas.microsoft.com/office/powerpoint/2010/main" val="719325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TotalTime>
  <Words>648</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Perfect Competition (Part 2)</vt:lpstr>
      <vt:lpstr>The Perfectly Competitive Firm and resource Allocative Efficiency</vt:lpstr>
      <vt:lpstr>To Produce or Not to Produce: That is the Question</vt:lpstr>
      <vt:lpstr>To Produce or Not to Produce: That is the Question</vt:lpstr>
      <vt:lpstr>Summary of Cases 1 - 3</vt:lpstr>
      <vt:lpstr>What Should a Firm Do in the Short Run?</vt:lpstr>
      <vt:lpstr>The Perfectly Competitive Firm’s Short – Run Supply Curve</vt:lpstr>
      <vt:lpstr>Perfect Competition in the Long Run</vt:lpstr>
      <vt:lpstr>The Conditions of Long Run Competitive Equilibrium</vt:lpstr>
      <vt:lpstr>The Conditions of Long Run Competitive Equilibrium</vt:lpstr>
      <vt:lpstr>The Conditions of Long Run Competitive Equilibrium</vt:lpstr>
      <vt:lpstr>The Conditions of Long Run Competitive Equilibrium</vt:lpstr>
      <vt:lpstr>The Conditions of Long Run Competitive Equilibrium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 Competition (Part 2)</dc:title>
  <dc:creator>User</dc:creator>
  <cp:lastModifiedBy>Naveen Abedin</cp:lastModifiedBy>
  <cp:revision>17</cp:revision>
  <dcterms:created xsi:type="dcterms:W3CDTF">2006-08-16T00:00:00Z</dcterms:created>
  <dcterms:modified xsi:type="dcterms:W3CDTF">2017-07-28T15:35:57Z</dcterms:modified>
</cp:coreProperties>
</file>