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553200" cy="1894362"/>
          </a:xfrm>
        </p:spPr>
        <p:txBody>
          <a:bodyPr/>
          <a:lstStyle/>
          <a:p>
            <a:r>
              <a:rPr lang="en-AU" dirty="0" smtClean="0"/>
              <a:t>Production and Costs (Part 1)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Chapter 19: Production and Costs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10171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AU" dirty="0" smtClean="0"/>
              <a:t>Marginal Physical Product and Marginal Cost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7467600" cy="5181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b="1" dirty="0" smtClean="0"/>
              <a:t>SOME ECONOMIC COSTS CONCEPTS</a:t>
            </a:r>
            <a:r>
              <a:rPr lang="en-AU" dirty="0" smtClean="0"/>
              <a:t>:</a:t>
            </a:r>
          </a:p>
          <a:p>
            <a:endParaRPr lang="en-AU" dirty="0" smtClean="0"/>
          </a:p>
          <a:p>
            <a:r>
              <a:rPr lang="en-AU" dirty="0" smtClean="0"/>
              <a:t>Fixed Costs: Costs that do not vary with output; the costs associated with fixed inputs. E.g. Rent. Because the quantity of a fixed input does not change as output changes, neither do fixed costs.</a:t>
            </a:r>
          </a:p>
          <a:p>
            <a:endParaRPr lang="en-AU" dirty="0"/>
          </a:p>
          <a:p>
            <a:r>
              <a:rPr lang="en-AU" dirty="0" smtClean="0"/>
              <a:t>Variable Costs: Costs that vary with output, the costs associated with variable inputs. Because the quantity of a variable input changes with output, so do variable costs. </a:t>
            </a:r>
          </a:p>
          <a:p>
            <a:endParaRPr lang="en-AU" dirty="0"/>
          </a:p>
          <a:p>
            <a:r>
              <a:rPr lang="en-AU" dirty="0" smtClean="0"/>
              <a:t>Total costs: Sum of fixed and variable costs</a:t>
            </a:r>
          </a:p>
          <a:p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52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Production in the Short Run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 smtClean="0"/>
              <a:t>Assume there are two inputs (resources): labour and capital.</a:t>
            </a:r>
          </a:p>
          <a:p>
            <a:r>
              <a:rPr lang="en-AU" dirty="0" smtClean="0"/>
              <a:t>Assume capital is fixed (the amount of capital that can be used is fixed).</a:t>
            </a:r>
          </a:p>
          <a:p>
            <a:endParaRPr lang="en-AU" dirty="0"/>
          </a:p>
          <a:p>
            <a:r>
              <a:rPr lang="en-AU" dirty="0" smtClean="0"/>
              <a:t>Are we in the long run or in the short run?</a:t>
            </a:r>
          </a:p>
          <a:p>
            <a:endParaRPr lang="en-AU" dirty="0"/>
          </a:p>
          <a:p>
            <a:r>
              <a:rPr lang="en-AU" b="1" dirty="0" smtClean="0"/>
              <a:t>Total Physical Product</a:t>
            </a:r>
            <a:r>
              <a:rPr lang="en-AU" dirty="0" smtClean="0"/>
              <a:t>: The total quantity of output that is produced.</a:t>
            </a:r>
          </a:p>
          <a:p>
            <a:r>
              <a:rPr lang="en-AU" b="1" dirty="0" smtClean="0"/>
              <a:t>Marginal Physical Product</a:t>
            </a:r>
            <a:r>
              <a:rPr lang="en-AU" dirty="0" smtClean="0"/>
              <a:t>: The change in output that results from changing the variable input by one unit, holding all other inputs fixed.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772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AU" dirty="0" smtClean="0"/>
              <a:t>Example: 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23084763"/>
              </p:ext>
            </p:extLst>
          </p:nvPr>
        </p:nvGraphicFramePr>
        <p:xfrm>
          <a:off x="457200" y="990600"/>
          <a:ext cx="7467600" cy="5542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/>
                <a:gridCol w="1866900"/>
                <a:gridCol w="1866900"/>
                <a:gridCol w="18669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Fixed Input, Capital (units)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Variable Input,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baseline="0" dirty="0" err="1" smtClean="0"/>
                        <a:t>Labor</a:t>
                      </a:r>
                      <a:r>
                        <a:rPr lang="en-AU" baseline="0" dirty="0" smtClean="0"/>
                        <a:t> (workers)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Quantity</a:t>
                      </a:r>
                      <a:r>
                        <a:rPr lang="en-AU" baseline="0" dirty="0" smtClean="0"/>
                        <a:t> of Output, Q (units)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Marginal</a:t>
                      </a:r>
                      <a:r>
                        <a:rPr lang="en-AU" baseline="0" dirty="0" smtClean="0"/>
                        <a:t> Physical Product of Variable Input 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19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18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6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111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17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127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8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-4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125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-8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164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AU" dirty="0"/>
              <a:t>Production in the Short </a:t>
            </a:r>
            <a:r>
              <a:rPr lang="en-AU" dirty="0" smtClean="0"/>
              <a:t>Run (CONT)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772400" cy="5715000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 smtClean="0"/>
              <a:t>Law of Diminishing Marginal Returns</a:t>
            </a:r>
            <a:r>
              <a:rPr lang="en-AU" dirty="0" smtClean="0"/>
              <a:t>: As even larger amounts of a variable input are combined with fixed inputs, eventually the marginal physical product of the variable input will decline.</a:t>
            </a:r>
          </a:p>
          <a:p>
            <a:endParaRPr lang="en-AU" dirty="0"/>
          </a:p>
          <a:p>
            <a:r>
              <a:rPr lang="en-US" altLang="en-US" dirty="0"/>
              <a:t>The law of diminishing marginal returns says that as more units of the variable input are added, each one has fewer units of the fixed input to work with; consequently, output rises at a decreasing rate</a:t>
            </a:r>
            <a:r>
              <a:rPr lang="en-US" altLang="en-US" dirty="0" smtClean="0"/>
              <a:t>.</a:t>
            </a:r>
          </a:p>
          <a:p>
            <a:endParaRPr lang="en-US" altLang="en-US" dirty="0"/>
          </a:p>
          <a:p>
            <a:r>
              <a:rPr lang="en-US" altLang="en-US" dirty="0"/>
              <a:t>If the law of diminishing marginal returns did not hold, then it would be possible to continue to add additional units of a variable input to a fixed input, and the marginal physical product of the variable input would never decline.  We could increase output indefinitely as long as we continued to add units of a variable input to a fixed input.</a:t>
            </a:r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00973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Production in the Short Run (CONT)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/>
              <a:t>The point at which the MPP of labour first declines is the point at which diminishing marginal returns are said to have set in.</a:t>
            </a:r>
          </a:p>
          <a:p>
            <a:endParaRPr lang="en-AU" dirty="0"/>
          </a:p>
          <a:p>
            <a:r>
              <a:rPr lang="en-AU" dirty="0" smtClean="0"/>
              <a:t>Marginal </a:t>
            </a:r>
            <a:r>
              <a:rPr lang="en-AU" dirty="0"/>
              <a:t>costs: The change in total costs that results from a change in output. MC = ∆TC/∆</a:t>
            </a:r>
            <a:r>
              <a:rPr lang="en-AU" dirty="0" smtClean="0"/>
              <a:t>Q</a:t>
            </a:r>
          </a:p>
          <a:p>
            <a:endParaRPr lang="en-AU" dirty="0"/>
          </a:p>
          <a:p>
            <a:r>
              <a:rPr lang="en-AU" dirty="0" smtClean="0"/>
              <a:t>Suppose capital rent (which is a fixed cost) is $40. The cost to hire </a:t>
            </a:r>
            <a:r>
              <a:rPr lang="en-AU" dirty="0" err="1" smtClean="0"/>
              <a:t>labor</a:t>
            </a:r>
            <a:r>
              <a:rPr lang="en-AU" dirty="0" smtClean="0"/>
              <a:t> (which is a variable cost) is $20.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2215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/>
          <a:lstStyle/>
          <a:p>
            <a:r>
              <a:rPr lang="en-AU" dirty="0" smtClean="0"/>
              <a:t>The Link Between MPP and MC</a:t>
            </a:r>
            <a:endParaRPr lang="en-AU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396145" y="1219200"/>
            <a:ext cx="8272462" cy="5446712"/>
            <a:chOff x="496" y="624"/>
            <a:chExt cx="4896" cy="3224"/>
          </a:xfrm>
        </p:grpSpPr>
        <p:sp>
          <p:nvSpPr>
            <p:cNvPr id="5" name="Rectangle 7"/>
            <p:cNvSpPr>
              <a:spLocks noChangeArrowheads="1"/>
            </p:cNvSpPr>
            <p:nvPr/>
          </p:nvSpPr>
          <p:spPr bwMode="auto">
            <a:xfrm>
              <a:off x="496" y="624"/>
              <a:ext cx="4896" cy="32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5" descr="D:\ESWORK\SWPUB\Arnold PPT\Art\Art Ch21\arn17456_2105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" y="2408"/>
              <a:ext cx="4428" cy="1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D:\ESWORK\SWPUB\Arnold PPT\Art\Art Ch21\Ch21Ex5Tbl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3" y="658"/>
              <a:ext cx="4815" cy="16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88867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/>
          <a:lstStyle/>
          <a:p>
            <a:r>
              <a:rPr lang="en-AU" dirty="0"/>
              <a:t>The Link Between MPP and MC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102352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Marginal cost is a reflection of the marginal physical product of the variable input.</a:t>
            </a:r>
          </a:p>
          <a:p>
            <a:r>
              <a:rPr lang="en-US" altLang="en-US" dirty="0"/>
              <a:t>As the marginal physical product curve rises, the marginal cost curve falls; and as the marginal physical product curve falls, the marginal cost curve rises.</a:t>
            </a:r>
          </a:p>
          <a:p>
            <a:r>
              <a:rPr lang="en-US" altLang="en-US" dirty="0"/>
              <a:t>What the marginal cost curve looks like depends on what the marginal physical product curve looks like</a:t>
            </a:r>
            <a:r>
              <a:rPr lang="en-US" altLang="en-US" dirty="0" smtClean="0"/>
              <a:t>.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AU" dirty="0" smtClean="0"/>
              <a:t>As MPP rises </a:t>
            </a:r>
            <a:r>
              <a:rPr lang="en-AU" dirty="0" smtClean="0">
                <a:sym typeface="Wingdings" panose="05000000000000000000" pitchFamily="2" charset="2"/>
              </a:rPr>
              <a:t> productivity of the variable input increases (more output being produced using same input)  costs decline  MC falls</a:t>
            </a:r>
          </a:p>
          <a:p>
            <a:r>
              <a:rPr lang="en-AU" dirty="0" smtClean="0">
                <a:sym typeface="Wingdings" panose="05000000000000000000" pitchFamily="2" charset="2"/>
              </a:rPr>
              <a:t>Vice versa!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8048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44562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Costs of Production: Total, Average, Marginal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467600" cy="5178552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Average physical product is output divided by the quantity of labor.</a:t>
            </a:r>
          </a:p>
          <a:p>
            <a:endParaRPr lang="en-US" altLang="en-US" dirty="0"/>
          </a:p>
          <a:p>
            <a:r>
              <a:rPr lang="en-US" altLang="en-US" dirty="0" smtClean="0"/>
              <a:t>The </a:t>
            </a:r>
            <a:r>
              <a:rPr lang="en-US" altLang="en-US" dirty="0"/>
              <a:t>Average Fixed Cost (AFC) = Total fixed cost divided by quantity of </a:t>
            </a:r>
            <a:r>
              <a:rPr lang="en-US" altLang="en-US" dirty="0" smtClean="0"/>
              <a:t>output. AFC = TFC/Q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The Average Variable Cost (AVC) = Total variable cost divided by quantity of output</a:t>
            </a:r>
            <a:r>
              <a:rPr lang="en-US" altLang="en-US" dirty="0" smtClean="0"/>
              <a:t>.    AVC = TVC/Q</a:t>
            </a:r>
          </a:p>
          <a:p>
            <a:pPr marL="0" indent="0">
              <a:buNone/>
            </a:pPr>
            <a:endParaRPr lang="en-US" altLang="en-US" dirty="0"/>
          </a:p>
          <a:p>
            <a:r>
              <a:rPr lang="en-US" altLang="en-US" dirty="0"/>
              <a:t>The Average Total Cost (ATC) or Unit Cost= Total Cost divided by quantity of output</a:t>
            </a:r>
            <a:r>
              <a:rPr lang="en-US" altLang="en-US" dirty="0" smtClean="0"/>
              <a:t>. ATC = TC/Q or ATC = AFC + AVC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91658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24031" y="1270827"/>
            <a:ext cx="9144000" cy="5318125"/>
            <a:chOff x="221" y="387"/>
            <a:chExt cx="5327" cy="3302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221" y="387"/>
              <a:ext cx="5327" cy="33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AU"/>
            </a:p>
          </p:txBody>
        </p:sp>
        <p:pic>
          <p:nvPicPr>
            <p:cNvPr id="6" name="Picture 5" descr="D:\ESWORK\SWPUB\Arnold PPT\Art\Art Ch21\arn17456_2103a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" y="2349"/>
              <a:ext cx="5235" cy="12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 descr="D:\ESWORK\SWPUB\Arnold PPT\Art\Art Ch21\Ch21Ex3TblA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" y="415"/>
              <a:ext cx="5216" cy="18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209815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1143000" y="646906"/>
            <a:ext cx="6591300" cy="5564187"/>
            <a:chOff x="792" y="415"/>
            <a:chExt cx="4152" cy="3505"/>
          </a:xfrm>
        </p:grpSpPr>
        <p:sp>
          <p:nvSpPr>
            <p:cNvPr id="3" name="Rectangle 2"/>
            <p:cNvSpPr>
              <a:spLocks noChangeArrowheads="1"/>
            </p:cNvSpPr>
            <p:nvPr/>
          </p:nvSpPr>
          <p:spPr bwMode="auto">
            <a:xfrm>
              <a:off x="792" y="415"/>
              <a:ext cx="4152" cy="35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AU"/>
            </a:p>
          </p:txBody>
        </p:sp>
        <p:pic>
          <p:nvPicPr>
            <p:cNvPr id="4" name="Picture 3" descr="D:\ESWORK\SWPUB\Arnold PPT\Art\Art Ch21\arn17456_2103b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2" y="2515"/>
              <a:ext cx="4045" cy="1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 descr="D:\ESWORK\SWPUB\Arnold PPT\Art\Art Ch21\Ch21Ex3TblB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6" y="438"/>
              <a:ext cx="4066" cy="20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74130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Firm’s Objective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Firm’s Objective for producing goods and services </a:t>
            </a:r>
            <a:r>
              <a:rPr lang="en-AU" dirty="0" smtClean="0">
                <a:sym typeface="Wingdings" panose="05000000000000000000" pitchFamily="2" charset="2"/>
              </a:rPr>
              <a:t> PROFIT MAXIMAZTION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Profit = Total Revenues – Total Cost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Total Revenue = Price per unit * No. of units sold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Total costs can be divided into two types: Explicit costs and implicit costs.</a:t>
            </a:r>
          </a:p>
          <a:p>
            <a:endParaRPr lang="en-AU" dirty="0">
              <a:sym typeface="Wingdings" panose="05000000000000000000" pitchFamily="2" charset="2"/>
            </a:endParaRPr>
          </a:p>
          <a:p>
            <a:r>
              <a:rPr lang="en-AU" dirty="0" smtClean="0">
                <a:sym typeface="Wingdings" panose="05000000000000000000" pitchFamily="2" charset="2"/>
              </a:rPr>
              <a:t>Numerically…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563750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AVC and ATC Curves in Relation to the MC Curve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 smtClean="0"/>
              <a:t>The Average – Marginal Rule: </a:t>
            </a:r>
            <a:r>
              <a:rPr lang="en-US" altLang="en-US" dirty="0"/>
              <a:t>When the marginal magnitude is above the average magnitude, the average magnitude rises;  when the marginal magnitude is below the average magnitude, the average magnitude falls.</a:t>
            </a:r>
          </a:p>
          <a:p>
            <a:endParaRPr lang="en-AU" dirty="0" smtClean="0"/>
          </a:p>
          <a:p>
            <a:endParaRPr lang="en-AU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88174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7696200" cy="1600200"/>
          </a:xfrm>
        </p:spPr>
        <p:txBody>
          <a:bodyPr>
            <a:normAutofit/>
          </a:bodyPr>
          <a:lstStyle/>
          <a:p>
            <a:r>
              <a:rPr lang="en-AU" dirty="0" smtClean="0"/>
              <a:t>If </a:t>
            </a:r>
            <a:r>
              <a:rPr lang="en-AU" dirty="0"/>
              <a:t>MC &lt;</a:t>
            </a:r>
            <a:r>
              <a:rPr lang="en-AU" dirty="0" smtClean="0"/>
              <a:t> ATC </a:t>
            </a:r>
            <a:r>
              <a:rPr lang="en-AU" dirty="0">
                <a:sym typeface="Wingdings" panose="05000000000000000000" pitchFamily="2" charset="2"/>
              </a:rPr>
              <a:t> </a:t>
            </a:r>
            <a:r>
              <a:rPr lang="en-AU" dirty="0" smtClean="0">
                <a:sym typeface="Wingdings" panose="05000000000000000000" pitchFamily="2" charset="2"/>
              </a:rPr>
              <a:t>ATC </a:t>
            </a:r>
            <a:r>
              <a:rPr lang="en-AU" dirty="0">
                <a:sym typeface="Wingdings" panose="05000000000000000000" pitchFamily="2" charset="2"/>
              </a:rPr>
              <a:t>is falling; if MC &gt; </a:t>
            </a:r>
            <a:r>
              <a:rPr lang="en-AU" dirty="0" smtClean="0">
                <a:sym typeface="Wingdings" panose="05000000000000000000" pitchFamily="2" charset="2"/>
              </a:rPr>
              <a:t>ATC </a:t>
            </a:r>
            <a:r>
              <a:rPr lang="en-AU" dirty="0">
                <a:sym typeface="Wingdings" panose="05000000000000000000" pitchFamily="2" charset="2"/>
              </a:rPr>
              <a:t> </a:t>
            </a:r>
            <a:r>
              <a:rPr lang="en-AU" dirty="0" smtClean="0">
                <a:sym typeface="Wingdings" panose="05000000000000000000" pitchFamily="2" charset="2"/>
              </a:rPr>
              <a:t>ATC </a:t>
            </a:r>
            <a:r>
              <a:rPr lang="en-AU" dirty="0">
                <a:sym typeface="Wingdings" panose="05000000000000000000" pitchFamily="2" charset="2"/>
              </a:rPr>
              <a:t>is rising, MC = </a:t>
            </a:r>
            <a:r>
              <a:rPr lang="en-AU" dirty="0" smtClean="0">
                <a:sym typeface="Wingdings" panose="05000000000000000000" pitchFamily="2" charset="2"/>
              </a:rPr>
              <a:t>ATC </a:t>
            </a:r>
            <a:r>
              <a:rPr lang="en-AU" dirty="0">
                <a:sym typeface="Wingdings" panose="05000000000000000000" pitchFamily="2" charset="2"/>
              </a:rPr>
              <a:t>when </a:t>
            </a:r>
            <a:r>
              <a:rPr lang="en-AU" dirty="0" smtClean="0">
                <a:sym typeface="Wingdings" panose="05000000000000000000" pitchFamily="2" charset="2"/>
              </a:rPr>
              <a:t>ATC </a:t>
            </a:r>
            <a:r>
              <a:rPr lang="en-AU" dirty="0">
                <a:sym typeface="Wingdings" panose="05000000000000000000" pitchFamily="2" charset="2"/>
              </a:rPr>
              <a:t>is </a:t>
            </a:r>
            <a:r>
              <a:rPr lang="en-AU" dirty="0" smtClean="0">
                <a:sym typeface="Wingdings" panose="05000000000000000000" pitchFamily="2" charset="2"/>
              </a:rPr>
              <a:t>minimum</a:t>
            </a:r>
          </a:p>
          <a:p>
            <a:pPr marL="0" indent="0">
              <a:buNone/>
            </a:pPr>
            <a:endParaRPr lang="en-AU" dirty="0" smtClean="0">
              <a:sym typeface="Wingdings" panose="05000000000000000000" pitchFamily="2" charset="2"/>
            </a:endParaRPr>
          </a:p>
          <a:p>
            <a:endParaRPr lang="en-AU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493723"/>
            <a:ext cx="363180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643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All About Costs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An </a:t>
            </a:r>
            <a:r>
              <a:rPr lang="en-US" altLang="en-US" b="1" dirty="0"/>
              <a:t>explicit cost </a:t>
            </a:r>
            <a:r>
              <a:rPr lang="en-US" altLang="en-US" dirty="0"/>
              <a:t>is a cost that is incurred when an actual payment is made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An </a:t>
            </a:r>
            <a:r>
              <a:rPr lang="en-US" altLang="en-US" b="1" dirty="0"/>
              <a:t>implicit </a:t>
            </a:r>
            <a:r>
              <a:rPr lang="en-US" altLang="en-US" b="1" dirty="0" smtClean="0"/>
              <a:t>cost </a:t>
            </a:r>
            <a:r>
              <a:rPr lang="en-US" altLang="en-US" dirty="0"/>
              <a:t>represents the </a:t>
            </a:r>
            <a:r>
              <a:rPr lang="en-US" altLang="en-US" dirty="0" smtClean="0"/>
              <a:t>opportunity cost of using </a:t>
            </a:r>
            <a:r>
              <a:rPr lang="en-US" altLang="en-US" dirty="0"/>
              <a:t>its own </a:t>
            </a:r>
            <a:r>
              <a:rPr lang="en-US" altLang="en-US" dirty="0" smtClean="0"/>
              <a:t>resources, </a:t>
            </a:r>
            <a:r>
              <a:rPr lang="en-US" altLang="en-US" dirty="0"/>
              <a:t>that it owns or that the owners of the firm contribute to it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7050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Accounting Profit Versus Economic Profit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429000" cy="4876800"/>
          </a:xfrm>
        </p:spPr>
        <p:txBody>
          <a:bodyPr>
            <a:normAutofit lnSpcReduction="10000"/>
          </a:bodyPr>
          <a:lstStyle/>
          <a:p>
            <a:r>
              <a:rPr lang="en-US" altLang="en-US" b="1" dirty="0"/>
              <a:t>Accounting Profit</a:t>
            </a:r>
            <a:r>
              <a:rPr lang="en-US" altLang="en-US" dirty="0"/>
              <a:t> is the difference between total revenue and explicit costs</a:t>
            </a:r>
            <a:r>
              <a:rPr lang="en-US" altLang="en-US" dirty="0" smtClean="0"/>
              <a:t>.</a:t>
            </a:r>
            <a:endParaRPr lang="en-US" altLang="en-US" dirty="0"/>
          </a:p>
          <a:p>
            <a:r>
              <a:rPr lang="en-US" altLang="en-US" b="1" dirty="0"/>
              <a:t>Economic Profit</a:t>
            </a:r>
            <a:r>
              <a:rPr lang="en-US" altLang="en-US" dirty="0"/>
              <a:t> is the difference between total revenue and total opportunity cost, including both its explicit and implicit components</a:t>
            </a:r>
            <a:endParaRPr lang="en-AU" dirty="0"/>
          </a:p>
        </p:txBody>
      </p: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126647" y="1219200"/>
            <a:ext cx="4649787" cy="5155439"/>
            <a:chOff x="1591" y="1373"/>
            <a:chExt cx="2018" cy="2200"/>
          </a:xfrm>
        </p:grpSpPr>
        <p:sp>
          <p:nvSpPr>
            <p:cNvPr id="5" name="Rectangle 52"/>
            <p:cNvSpPr>
              <a:spLocks noChangeArrowheads="1"/>
            </p:cNvSpPr>
            <p:nvPr/>
          </p:nvSpPr>
          <p:spPr bwMode="auto">
            <a:xfrm>
              <a:off x="1591" y="1373"/>
              <a:ext cx="2018" cy="2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pic>
          <p:nvPicPr>
            <p:cNvPr id="6" name="Picture 51" descr="D:\ESWORK\SWPUB\Arnold PPT\Art\Art Ch21\arn17456_2101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8" y="1418"/>
              <a:ext cx="1900" cy="21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16116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AU" dirty="0"/>
              <a:t>Example: </a:t>
            </a:r>
            <a:r>
              <a:rPr lang="en-AU" dirty="0" err="1"/>
              <a:t>Ms.</a:t>
            </a:r>
            <a:r>
              <a:rPr lang="en-AU" dirty="0"/>
              <a:t> J has decided to open a bakery. She has rented a small shop for $500/month. She has hired two workers whom she pays $600/month each. Her raw materials to bake her desserts cost </a:t>
            </a:r>
            <a:r>
              <a:rPr lang="en-AU" dirty="0" smtClean="0"/>
              <a:t>up to </a:t>
            </a:r>
            <a:r>
              <a:rPr lang="en-AU" dirty="0"/>
              <a:t>$400/month. </a:t>
            </a:r>
            <a:r>
              <a:rPr lang="en-AU" dirty="0" err="1"/>
              <a:t>Ms.</a:t>
            </a:r>
            <a:r>
              <a:rPr lang="en-AU" dirty="0"/>
              <a:t> J has an Accounting degree, so if she were working at an accounting firm instead, her could earn $1000/month. Currently she generates a total revenue of $</a:t>
            </a:r>
            <a:r>
              <a:rPr lang="en-AU" dirty="0" smtClean="0"/>
              <a:t>3100/month</a:t>
            </a:r>
            <a:r>
              <a:rPr lang="en-AU" dirty="0"/>
              <a:t>. </a:t>
            </a:r>
          </a:p>
          <a:p>
            <a:r>
              <a:rPr lang="en-AU" dirty="0"/>
              <a:t>Calculate </a:t>
            </a:r>
            <a:r>
              <a:rPr lang="en-AU" dirty="0" err="1"/>
              <a:t>Ms.</a:t>
            </a:r>
            <a:r>
              <a:rPr lang="en-AU" dirty="0"/>
              <a:t> J’s Accounting Profit and Economic Profit.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00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AU" dirty="0" smtClean="0"/>
              <a:t>Zero Economic Profit Is Not as bad As it Sounds.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7467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/>
              <a:t>It is possible for a firm to earn both a positive accounting profit and a zero economic profit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Zero Economic Profit/Normal Profit: A firm that earns normal profit is earning revenue equal to its total costs (implicit and explicit). This is the level of profit necessary to keep resources employed in a firm.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A firm that makes zero economic profit is said to be earning normal profit</a:t>
            </a:r>
            <a:r>
              <a:rPr lang="en-US" altLang="en-US" dirty="0" smtClean="0"/>
              <a:t>.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Zero economic profit means the owner has generated total revenues sufficient to cover total opportunity costs.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538483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AU" dirty="0" smtClean="0"/>
              <a:t>Production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924800" cy="5562600"/>
          </a:xfrm>
        </p:spPr>
        <p:txBody>
          <a:bodyPr>
            <a:normAutofit fontScale="92500"/>
          </a:bodyPr>
          <a:lstStyle/>
          <a:p>
            <a:r>
              <a:rPr lang="en-AU" dirty="0" smtClean="0"/>
              <a:t>Production is a transformation of resources or inputs into goods and services.</a:t>
            </a:r>
          </a:p>
          <a:p>
            <a:endParaRPr lang="en-AU" dirty="0"/>
          </a:p>
          <a:p>
            <a:pPr>
              <a:lnSpc>
                <a:spcPct val="90000"/>
              </a:lnSpc>
            </a:pPr>
            <a:r>
              <a:rPr lang="en-US" altLang="en-US" dirty="0"/>
              <a:t>A fixed input is an input whose quantity cannot be changed as output changes in the short </a:t>
            </a:r>
            <a:r>
              <a:rPr lang="en-US" altLang="en-US" dirty="0" smtClean="0"/>
              <a:t>run. The </a:t>
            </a:r>
            <a:r>
              <a:rPr lang="en-US" altLang="en-US" dirty="0"/>
              <a:t>costs associated with fixed inputs are fixed costs.  A fixed cost doesn’t change as output changes.</a:t>
            </a:r>
          </a:p>
          <a:p>
            <a:endParaRPr lang="en-AU" dirty="0" smtClean="0"/>
          </a:p>
          <a:p>
            <a:pPr>
              <a:lnSpc>
                <a:spcPct val="90000"/>
              </a:lnSpc>
            </a:pPr>
            <a:r>
              <a:rPr lang="en-US" altLang="en-US" dirty="0"/>
              <a:t>A variable input is an input whose quantity can be changed as output changes in the short </a:t>
            </a:r>
            <a:r>
              <a:rPr lang="en-US" altLang="en-US" dirty="0" smtClean="0"/>
              <a:t>run. The </a:t>
            </a:r>
            <a:r>
              <a:rPr lang="en-US" altLang="en-US" dirty="0"/>
              <a:t>costs associated with variable inputs are variable costs.  A variable cost changes as output </a:t>
            </a:r>
            <a:r>
              <a:rPr lang="en-US" altLang="en-US" dirty="0" smtClean="0"/>
              <a:t>changes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r>
              <a:rPr lang="en-US" altLang="en-US" dirty="0"/>
              <a:t>The short run is a period in which some inputs are fixed.</a:t>
            </a:r>
          </a:p>
          <a:p>
            <a:r>
              <a:rPr lang="en-US" altLang="en-US" dirty="0"/>
              <a:t>The long run is a period in which all inputs can be varied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2480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0" y="1828800"/>
            <a:ext cx="9144000" cy="4343400"/>
            <a:chOff x="1382" y="1527"/>
            <a:chExt cx="2972" cy="125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382" y="1527"/>
              <a:ext cx="2972" cy="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AU"/>
            </a:p>
          </p:txBody>
        </p:sp>
        <p:pic>
          <p:nvPicPr>
            <p:cNvPr id="6" name="Picture 5" descr="D:\ESWORK\SWPUB\Arnold PPT\Art\Art Ch21\arn17456_2102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0" y="1570"/>
              <a:ext cx="2880" cy="117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7750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800" dirty="0" smtClean="0"/>
              <a:t> SHORT RUN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4608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150</TotalTime>
  <Words>1204</Words>
  <Application>Microsoft Office PowerPoint</Application>
  <PresentationFormat>On-screen Show (4:3)</PresentationFormat>
  <Paragraphs>140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Production and Costs (Part 1)</vt:lpstr>
      <vt:lpstr>The Firm’s Objective</vt:lpstr>
      <vt:lpstr>All About Costs</vt:lpstr>
      <vt:lpstr>Accounting Profit Versus Economic Profit</vt:lpstr>
      <vt:lpstr>Example</vt:lpstr>
      <vt:lpstr>Zero Economic Profit Is Not as bad As it Sounds.</vt:lpstr>
      <vt:lpstr>Production</vt:lpstr>
      <vt:lpstr>PowerPoint Presentation</vt:lpstr>
      <vt:lpstr>PowerPoint Presentation</vt:lpstr>
      <vt:lpstr>Marginal Physical Product and Marginal Cost</vt:lpstr>
      <vt:lpstr>Production in the Short Run</vt:lpstr>
      <vt:lpstr>Example: </vt:lpstr>
      <vt:lpstr>Production in the Short Run (CONT)</vt:lpstr>
      <vt:lpstr>Production in the Short Run (CONT)</vt:lpstr>
      <vt:lpstr>The Link Between MPP and MC</vt:lpstr>
      <vt:lpstr>The Link Between MPP and MC</vt:lpstr>
      <vt:lpstr>Costs of Production: Total, Average, Marginal</vt:lpstr>
      <vt:lpstr>PowerPoint Presentation</vt:lpstr>
      <vt:lpstr>PowerPoint Presentation</vt:lpstr>
      <vt:lpstr>The AVC and ATC Curves in Relation to the MC Curve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Production and Costs (Part 1)</dc:title>
  <dc:creator>User</dc:creator>
  <cp:lastModifiedBy>Naveen Abedin</cp:lastModifiedBy>
  <cp:revision>21</cp:revision>
  <dcterms:created xsi:type="dcterms:W3CDTF">2006-08-16T00:00:00Z</dcterms:created>
  <dcterms:modified xsi:type="dcterms:W3CDTF">2017-07-15T06:57:51Z</dcterms:modified>
</cp:coreProperties>
</file>