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66FF6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>
        <p:scale>
          <a:sx n="70" d="100"/>
          <a:sy n="70" d="100"/>
        </p:scale>
        <p:origin x="-76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4DC05-5885-4C33-B7AF-1AA4E3F579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A6E5F-0E35-42B5-A5C1-27D570CD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00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1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4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9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2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0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4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CD02-A451-44C0-9E3A-52EF756BFCA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E426-E0D4-4801-B5C3-A951D155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2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43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 173: Applied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Introductory Lecture</a:t>
            </a:r>
          </a:p>
          <a:p>
            <a:r>
              <a:rPr lang="en-US" dirty="0" smtClean="0"/>
              <a:t>Instructor: Naveen Abedin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/>
          <a:lstStyle/>
          <a:p>
            <a:r>
              <a:rPr lang="en-US" dirty="0" smtClean="0"/>
              <a:t>Basic concepts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186"/>
            <a:ext cx="10515600" cy="50906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Population: the group of all items of interest in a study, e.g. all currently enrolled students of North South University; population of Bangladesh</a:t>
            </a:r>
          </a:p>
          <a:p>
            <a:r>
              <a:rPr lang="en-US" dirty="0" smtClean="0"/>
              <a:t>Sample: A sample is a set of data drawn from the studied population, e.g. a sample of 500 students are drawn from the population of all enrolled students in NSU; a sample of 150000 people are drawn from the population of 156,000,000 people in Bangladesh (2010 stats).</a:t>
            </a:r>
          </a:p>
          <a:p>
            <a:r>
              <a:rPr lang="en-US" b="1" dirty="0" smtClean="0"/>
              <a:t>The descriptive measure of a population is called a parameter</a:t>
            </a:r>
            <a:r>
              <a:rPr lang="en-US" dirty="0" smtClean="0"/>
              <a:t>, e.g. average number of soft drinks consumed per day by </a:t>
            </a:r>
            <a:r>
              <a:rPr lang="en-US" b="1" u="sng" dirty="0" smtClean="0"/>
              <a:t>all</a:t>
            </a:r>
            <a:r>
              <a:rPr lang="en-US" dirty="0" smtClean="0"/>
              <a:t> students enrolled in NSU. </a:t>
            </a:r>
          </a:p>
          <a:p>
            <a:r>
              <a:rPr lang="en-US" b="1" dirty="0" smtClean="0"/>
              <a:t>The descriptive measure of a sample is called a statistic</a:t>
            </a:r>
            <a:r>
              <a:rPr lang="en-US" dirty="0" smtClean="0"/>
              <a:t>, e.g. average number of soft drinks consumed per day by the </a:t>
            </a:r>
            <a:r>
              <a:rPr lang="en-US" b="1" u="sng" dirty="0" smtClean="0"/>
              <a:t>sample</a:t>
            </a:r>
            <a:r>
              <a:rPr lang="en-US" dirty="0" smtClean="0"/>
              <a:t> of students enrolled in NSU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1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Statistical Inference</a:t>
            </a:r>
            <a:r>
              <a:rPr lang="en-US" dirty="0" smtClean="0"/>
              <a:t>: The process of making an </a:t>
            </a:r>
            <a:r>
              <a:rPr lang="en-US" b="1" dirty="0" smtClean="0">
                <a:solidFill>
                  <a:srgbClr val="FF0000"/>
                </a:solidFill>
              </a:rPr>
              <a:t>estimate</a:t>
            </a:r>
            <a:r>
              <a:rPr lang="en-US" dirty="0" smtClean="0"/>
              <a:t>, prediction or decision about a population based on sample data. Most of the time populations are extremely large, and trying to obtain information on each individual member is both impractical and expensive. Hence, </a:t>
            </a:r>
            <a:r>
              <a:rPr lang="en-US" b="1" dirty="0" smtClean="0"/>
              <a:t>samples are drawn from the population to make estimations about the population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5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concepts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057847"/>
          </a:xfrm>
        </p:spPr>
        <p:txBody>
          <a:bodyPr/>
          <a:lstStyle/>
          <a:p>
            <a:r>
              <a:rPr lang="en-US" b="1" dirty="0" smtClean="0"/>
              <a:t>Variable</a:t>
            </a:r>
            <a:r>
              <a:rPr lang="en-US" dirty="0" smtClean="0"/>
              <a:t>: some characteristic of a population or sample that we are interested to measure and study, e.g. income, age, grade, preference</a:t>
            </a:r>
          </a:p>
          <a:p>
            <a:r>
              <a:rPr lang="en-US" b="1" dirty="0" smtClean="0"/>
              <a:t>Values</a:t>
            </a:r>
            <a:r>
              <a:rPr lang="en-US" dirty="0" smtClean="0"/>
              <a:t>: The possible observations of a variable, i.e. the values a variable of interest can take, e.g. semester grade score can be any value between 0 to 100. Sometimes, variables can only take integer values, or coded values (e.g. yes or no; single or married; male or female)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6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/>
          <a:lstStyle/>
          <a:p>
            <a:r>
              <a:rPr lang="en-US" dirty="0" smtClean="0"/>
              <a:t>Basic concepts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4907721"/>
          </a:xfrm>
        </p:spPr>
        <p:txBody>
          <a:bodyPr/>
          <a:lstStyle/>
          <a:p>
            <a:r>
              <a:rPr lang="en-US" dirty="0"/>
              <a:t>There are two types of random variables: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Discrete Random Variable: a random variable that can only take countable numbers, e.g. the number of vehicles parked in a parking lot that has a capacity to hold 100 vehicles.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Continuous Random Variable: a random variable whose values are uncountable. E.g. the amount of time it takes to complete a 1 </a:t>
            </a:r>
            <a:r>
              <a:rPr lang="en-US" dirty="0" err="1"/>
              <a:t>hr</a:t>
            </a:r>
            <a:r>
              <a:rPr lang="en-US" dirty="0"/>
              <a:t> statistics exam can be any number between 0 mins to 60 mins. Someone might finish it in 47.0256 mins, another person might finish in 7.33333 mins.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4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82639"/>
            <a:ext cx="10515600" cy="5194324"/>
          </a:xfrm>
        </p:spPr>
        <p:txBody>
          <a:bodyPr>
            <a:normAutofit/>
          </a:bodyPr>
          <a:lstStyle/>
          <a:p>
            <a:r>
              <a:rPr lang="en-US" dirty="0" smtClean="0"/>
              <a:t>We use sample statistics to conduct hypothesis tests about population parameters.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4508698"/>
                  </p:ext>
                </p:extLst>
              </p:nvPr>
            </p:nvGraphicFramePr>
            <p:xfrm>
              <a:off x="1091820" y="1997765"/>
              <a:ext cx="9362364" cy="37888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591"/>
                    <a:gridCol w="2340591"/>
                    <a:gridCol w="2340591"/>
                    <a:gridCol w="2340591"/>
                  </a:tblGrid>
                  <a:tr h="842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Population parameter</a:t>
                          </a:r>
                          <a:endParaRPr 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0" marT="27432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Parameter Symbol</a:t>
                          </a:r>
                          <a:endParaRPr 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0" marT="27432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Sample statistic</a:t>
                          </a:r>
                          <a:endParaRPr 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0" marT="27432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Statistic</a:t>
                          </a:r>
                          <a:r>
                            <a:rPr lang="en-US" baseline="0" dirty="0" smtClean="0">
                              <a:solidFill>
                                <a:srgbClr val="0070C0"/>
                              </a:solidFill>
                            </a:rPr>
                            <a:t> symbol</a:t>
                          </a:r>
                          <a:endParaRPr 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0" marT="274320">
                        <a:solidFill>
                          <a:srgbClr val="00FFCC"/>
                        </a:solidFill>
                      </a:tcPr>
                    </a:tc>
                  </a:tr>
                  <a:tr h="8632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Population size</a:t>
                          </a:r>
                          <a:endParaRPr lang="en-US" dirty="0"/>
                        </a:p>
                      </a:txBody>
                      <a:tcPr marL="0" marT="18288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Sample size</a:t>
                          </a:r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</a:tr>
                  <a:tr h="595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Population mean</a:t>
                          </a:r>
                          <a:endParaRPr lang="en-US" dirty="0"/>
                        </a:p>
                      </a:txBody>
                      <a:tcPr marL="0" marT="18288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µ</a:t>
                          </a:r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Sample mean</a:t>
                          </a:r>
                          <a:endParaRPr lang="en-US" dirty="0"/>
                        </a:p>
                      </a:txBody>
                      <a:tcPr marL="0" marR="0" marT="18288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</a:tr>
                  <a:tr h="595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Population variance</a:t>
                          </a:r>
                          <a:endParaRPr lang="en-US" dirty="0"/>
                        </a:p>
                      </a:txBody>
                      <a:tcPr marL="0" marT="18288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Sample variance</a:t>
                          </a:r>
                          <a:endParaRPr lang="en-US" dirty="0"/>
                        </a:p>
                      </a:txBody>
                      <a:tcPr marL="0" marR="0" marT="18288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</a:tr>
                  <a:tr h="8925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Population standard deviation</a:t>
                          </a:r>
                          <a:endParaRPr lang="en-US" dirty="0"/>
                        </a:p>
                      </a:txBody>
                      <a:tcPr marL="0" marT="18288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Sample standard deviation</a:t>
                          </a:r>
                          <a:endParaRPr lang="en-US" dirty="0"/>
                        </a:p>
                      </a:txBody>
                      <a:tcPr marL="0" marR="0" marT="18288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4508698"/>
                  </p:ext>
                </p:extLst>
              </p:nvPr>
            </p:nvGraphicFramePr>
            <p:xfrm>
              <a:off x="1091820" y="1997765"/>
              <a:ext cx="9362364" cy="37888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591"/>
                    <a:gridCol w="2340591"/>
                    <a:gridCol w="2340591"/>
                    <a:gridCol w="2340591"/>
                  </a:tblGrid>
                  <a:tr h="842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Population parameter</a:t>
                          </a:r>
                          <a:endParaRPr 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0" marT="27432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Parameter Symbol</a:t>
                          </a:r>
                          <a:endParaRPr 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0" marT="27432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Sample statistic</a:t>
                          </a:r>
                          <a:endParaRPr 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0" marT="27432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70C0"/>
                              </a:solidFill>
                            </a:rPr>
                            <a:t>Statistic</a:t>
                          </a:r>
                          <a:r>
                            <a:rPr lang="en-US" baseline="0" dirty="0" smtClean="0">
                              <a:solidFill>
                                <a:srgbClr val="0070C0"/>
                              </a:solidFill>
                            </a:rPr>
                            <a:t> symbol</a:t>
                          </a:r>
                          <a:endParaRPr 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0" marT="274320">
                        <a:solidFill>
                          <a:srgbClr val="00FFCC"/>
                        </a:solidFill>
                      </a:tcPr>
                    </a:tc>
                  </a:tr>
                  <a:tr h="8632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Population size</a:t>
                          </a:r>
                          <a:endParaRPr lang="en-US" dirty="0"/>
                        </a:p>
                      </a:txBody>
                      <a:tcPr marL="0" marT="18288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Sample size</a:t>
                          </a:r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</a:tr>
                  <a:tr h="595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Population mean</a:t>
                          </a:r>
                          <a:endParaRPr lang="en-US" dirty="0"/>
                        </a:p>
                      </a:txBody>
                      <a:tcPr marL="0" marT="18288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µ</a:t>
                          </a:r>
                          <a:endParaRPr lang="en-US" dirty="0"/>
                        </a:p>
                      </a:txBody>
                      <a:tcPr marL="0" marR="0" marT="27432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Sample mean</a:t>
                          </a:r>
                          <a:endParaRPr lang="en-US" dirty="0"/>
                        </a:p>
                      </a:txBody>
                      <a:tcPr marL="0" marR="0" marT="18288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274320" marB="0">
                        <a:blipFill rotWithShape="0">
                          <a:blip r:embed="rId2"/>
                          <a:stretch>
                            <a:fillRect l="-300260" t="-290722" r="-1302" b="-254639"/>
                          </a:stretch>
                        </a:blipFill>
                      </a:tcPr>
                    </a:tc>
                  </a:tr>
                  <a:tr h="595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Population variance</a:t>
                          </a:r>
                          <a:endParaRPr lang="en-US" dirty="0"/>
                        </a:p>
                      </a:txBody>
                      <a:tcPr marL="0" marT="18288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274320" marB="0">
                        <a:blipFill rotWithShape="0">
                          <a:blip r:embed="rId2"/>
                          <a:stretch>
                            <a:fillRect l="-100260" t="-386735" r="-201302" b="-15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Sample variance</a:t>
                          </a:r>
                          <a:endParaRPr lang="en-US" dirty="0"/>
                        </a:p>
                      </a:txBody>
                      <a:tcPr marL="0" marR="0" marT="18288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274320" marB="0">
                        <a:blipFill rotWithShape="0">
                          <a:blip r:embed="rId2"/>
                          <a:stretch>
                            <a:fillRect l="-300260" t="-386735" r="-1302" b="-152041"/>
                          </a:stretch>
                        </a:blipFill>
                      </a:tcPr>
                    </a:tc>
                  </a:tr>
                  <a:tr h="8925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Population standard deviation</a:t>
                          </a:r>
                          <a:endParaRPr lang="en-US" dirty="0"/>
                        </a:p>
                      </a:txBody>
                      <a:tcPr marL="0" marT="18288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274320" marB="0">
                        <a:blipFill rotWithShape="0">
                          <a:blip r:embed="rId2"/>
                          <a:stretch>
                            <a:fillRect l="-100260" t="-324490" r="-201302" b="-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Sample standard deviation</a:t>
                          </a:r>
                          <a:endParaRPr lang="en-US" dirty="0"/>
                        </a:p>
                      </a:txBody>
                      <a:tcPr marL="0" marR="0" marT="182880" marB="0">
                        <a:solidFill>
                          <a:srgbClr val="00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274320" marB="0">
                        <a:blipFill rotWithShape="0">
                          <a:blip r:embed="rId2"/>
                          <a:stretch>
                            <a:fillRect l="-300260" t="-324490" r="-1302" b="-136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20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</a:t>
            </a:r>
            <a:r>
              <a:rPr lang="en-US" dirty="0" smtClean="0"/>
              <a:t>market for Product A. Suppose, last year, the average quantity demanded for Product A was 500,000 units.  At the beginning of this year the producers of Product A launched an advertising campaign and are interested to measure if</a:t>
            </a:r>
            <a:r>
              <a:rPr lang="en-US" dirty="0" smtClean="0"/>
              <a:t> </a:t>
            </a:r>
            <a:r>
              <a:rPr lang="en-US" dirty="0" smtClean="0"/>
              <a:t>mean quantity demanded for </a:t>
            </a:r>
            <a:r>
              <a:rPr lang="en-US" dirty="0" smtClean="0"/>
              <a:t>Product A has increased this year.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cannot collect information on all consumers in the population. So we extract a random sample of consumers and use information from that sample to test the hypothesis whether population mean has increased due to advertising.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762397" cy="4437157"/>
          </a:xfrm>
        </p:spPr>
        <p:txBody>
          <a:bodyPr/>
          <a:lstStyle/>
          <a:p>
            <a:r>
              <a:rPr lang="en-US" dirty="0" smtClean="0"/>
              <a:t>Suppose that final exam grades for a particular course is normally distributed. If grades are normal standardized, then the mean of the standard normal variable is 0, and the standard deviation is equal to 1. </a:t>
            </a:r>
          </a:p>
          <a:p>
            <a:endParaRPr lang="en-US" dirty="0"/>
          </a:p>
        </p:txBody>
      </p:sp>
      <p:pic>
        <p:nvPicPr>
          <p:cNvPr id="4" name="Picture 2" descr="http://www.oxfordmathcenter.com/images/notes/300-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4006" y="3152729"/>
            <a:ext cx="6250781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99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/>
          <a:lstStyle/>
          <a:p>
            <a:r>
              <a:rPr lang="en-US" dirty="0" smtClean="0"/>
              <a:t>Standard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4825835"/>
          </a:xfrm>
        </p:spPr>
        <p:txBody>
          <a:bodyPr/>
          <a:lstStyle/>
          <a:p>
            <a:r>
              <a:rPr lang="en-US" dirty="0" smtClean="0"/>
              <a:t>Normal distribution is asymptotic along the horizontal axis.</a:t>
            </a:r>
          </a:p>
          <a:p>
            <a:r>
              <a:rPr lang="en-US" dirty="0" smtClean="0"/>
              <a:t>The distribution is symmetric along the center</a:t>
            </a:r>
          </a:p>
          <a:p>
            <a:r>
              <a:rPr lang="en-US" dirty="0" smtClean="0"/>
              <a:t>The total area under the curve is equal to 1. Therefore, by symmetry, area to the left of 0 (center) is 0.5 and area to the right of 0 is 0.5.</a:t>
            </a:r>
          </a:p>
          <a:p>
            <a:r>
              <a:rPr lang="en-US" dirty="0" smtClean="0"/>
              <a:t>The standardized values, z, are on the horizontal axis. They are called critical values.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1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677</Words>
  <Application>Microsoft Office PowerPoint</Application>
  <PresentationFormat>Custom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BUS 173: Applied Statistics</vt:lpstr>
      <vt:lpstr>Basic concepts and definitions</vt:lpstr>
      <vt:lpstr>Basic concepts and definitions</vt:lpstr>
      <vt:lpstr>Basic concepts and definitions</vt:lpstr>
      <vt:lpstr>Basic concepts and definitions</vt:lpstr>
      <vt:lpstr>Hypothesis Testing</vt:lpstr>
      <vt:lpstr>Hypothesis Testing</vt:lpstr>
      <vt:lpstr>Standard Normal Distribution</vt:lpstr>
      <vt:lpstr>Standard Normal Distribution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173: Applied Statistics</dc:title>
  <dc:creator>HP</dc:creator>
  <cp:lastModifiedBy>Naveen Abedin</cp:lastModifiedBy>
  <cp:revision>12</cp:revision>
  <cp:lastPrinted>2017-01-16T07:31:55Z</cp:lastPrinted>
  <dcterms:created xsi:type="dcterms:W3CDTF">2017-01-16T06:21:39Z</dcterms:created>
  <dcterms:modified xsi:type="dcterms:W3CDTF">2017-09-22T13:49:23Z</dcterms:modified>
</cp:coreProperties>
</file>